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0"/>
  </p:notesMasterIdLst>
  <p:sldIdLst>
    <p:sldId id="256" r:id="rId3"/>
    <p:sldId id="261" r:id="rId4"/>
    <p:sldId id="290" r:id="rId5"/>
    <p:sldId id="259" r:id="rId6"/>
    <p:sldId id="312" r:id="rId7"/>
    <p:sldId id="299" r:id="rId8"/>
    <p:sldId id="313" r:id="rId9"/>
    <p:sldId id="314" r:id="rId10"/>
    <p:sldId id="316" r:id="rId11"/>
    <p:sldId id="318" r:id="rId12"/>
    <p:sldId id="319" r:id="rId13"/>
    <p:sldId id="320" r:id="rId14"/>
    <p:sldId id="322" r:id="rId15"/>
    <p:sldId id="325" r:id="rId16"/>
    <p:sldId id="323" r:id="rId17"/>
    <p:sldId id="324" r:id="rId18"/>
    <p:sldId id="287" r:id="rId19"/>
  </p:sldIdLst>
  <p:sldSz cx="9144000" cy="5143500" type="screen16x9"/>
  <p:notesSz cx="6858000" cy="9144000"/>
  <p:embeddedFontLst>
    <p:embeddedFont>
      <p:font typeface="Proxima Nova Semibold" panose="020B0604020202020204" charset="0"/>
      <p:regular r:id="rId21"/>
      <p:bold r:id="rId22"/>
      <p:boldItalic r:id="rId23"/>
    </p:embeddedFont>
    <p:embeddedFont>
      <p:font typeface="Proxima Nova" panose="020B0604020202020204" charset="0"/>
      <p:regular r:id="rId24"/>
      <p:bold r:id="rId25"/>
      <p:italic r:id="rId26"/>
      <p:boldItalic r:id="rId27"/>
    </p:embeddedFont>
    <p:embeddedFont>
      <p:font typeface="Muli Extra Light" panose="020B0604020202020204" charset="0"/>
      <p:regular r:id="rId28"/>
    </p:embeddedFont>
    <p:embeddedFont>
      <p:font typeface="Fira Sans Extra Condensed SemiBold" panose="020B0604020202020204" charset="0"/>
      <p:regular r:id="rId29"/>
      <p:bold r:id="rId30"/>
      <p:italic r:id="rId31"/>
      <p:boldItalic r:id="rId32"/>
    </p:embeddedFont>
    <p:embeddedFont>
      <p:font typeface="Palatino Linotype" panose="02040502050505030304" pitchFamily="18" charset="0"/>
      <p:regular r:id="rId33"/>
      <p:bold r:id="rId34"/>
      <p:italic r:id="rId35"/>
      <p:boldItalic r:id="rId36"/>
    </p:embeddedFont>
    <p:embeddedFont>
      <p:font typeface="Robo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69E1"/>
    <a:srgbClr val="476AB9"/>
    <a:srgbClr val="0F0E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02E70B-A197-4043-9DDC-411E08EBEDE8}">
  <a:tblStyle styleId="{8102E70B-A197-4043-9DDC-411E08EBED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0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ddbf32523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ddbf32523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034e70190a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034e70190a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300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034e70190a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034e70190a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592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6"/>
        <p:cNvGrpSpPr/>
        <p:nvPr/>
      </p:nvGrpSpPr>
      <p:grpSpPr>
        <a:xfrm>
          <a:off x="0" y="0"/>
          <a:ext cx="0" cy="0"/>
          <a:chOff x="0" y="0"/>
          <a:chExt cx="0" cy="0"/>
        </a:xfrm>
      </p:grpSpPr>
      <p:sp>
        <p:nvSpPr>
          <p:cNvPr id="4097" name="Google Shape;4097;gecae1ce14a_0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8" name="Google Shape;4098;gecae1ce14a_0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09600" y="1150825"/>
            <a:ext cx="4252200" cy="23955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09600" y="3546275"/>
            <a:ext cx="4252200" cy="4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8" name="Google Shape;18;p4"/>
          <p:cNvSpPr txBox="1">
            <a:spLocks noGrp="1"/>
          </p:cNvSpPr>
          <p:nvPr>
            <p:ph type="body" idx="1"/>
          </p:nvPr>
        </p:nvSpPr>
        <p:spPr>
          <a:xfrm>
            <a:off x="514775" y="1152475"/>
            <a:ext cx="81144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514775" y="300700"/>
            <a:ext cx="8114400" cy="51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2500"/>
              <a:buNone/>
              <a:defRPr/>
            </a:lvl1pPr>
            <a:lvl2pPr lvl="1" algn="ctr">
              <a:spcBef>
                <a:spcPts val="0"/>
              </a:spcBef>
              <a:spcAft>
                <a:spcPts val="0"/>
              </a:spcAft>
              <a:buSzPts val="2500"/>
              <a:buNone/>
              <a:defRPr/>
            </a:lvl2pPr>
            <a:lvl3pPr lvl="2" algn="ctr">
              <a:spcBef>
                <a:spcPts val="0"/>
              </a:spcBef>
              <a:spcAft>
                <a:spcPts val="0"/>
              </a:spcAft>
              <a:buSzPts val="2500"/>
              <a:buNone/>
              <a:defRPr/>
            </a:lvl3pPr>
            <a:lvl4pPr lvl="3" algn="ctr">
              <a:spcBef>
                <a:spcPts val="0"/>
              </a:spcBef>
              <a:spcAft>
                <a:spcPts val="0"/>
              </a:spcAft>
              <a:buSzPts val="2500"/>
              <a:buNone/>
              <a:defRPr/>
            </a:lvl4pPr>
            <a:lvl5pPr lvl="4" algn="ctr">
              <a:spcBef>
                <a:spcPts val="0"/>
              </a:spcBef>
              <a:spcAft>
                <a:spcPts val="0"/>
              </a:spcAft>
              <a:buSzPts val="2500"/>
              <a:buNone/>
              <a:defRPr/>
            </a:lvl5pPr>
            <a:lvl6pPr lvl="5" algn="ctr">
              <a:spcBef>
                <a:spcPts val="0"/>
              </a:spcBef>
              <a:spcAft>
                <a:spcPts val="0"/>
              </a:spcAft>
              <a:buSzPts val="2500"/>
              <a:buNone/>
              <a:defRPr/>
            </a:lvl6pPr>
            <a:lvl7pPr lvl="6" algn="ctr">
              <a:spcBef>
                <a:spcPts val="0"/>
              </a:spcBef>
              <a:spcAft>
                <a:spcPts val="0"/>
              </a:spcAft>
              <a:buSzPts val="2500"/>
              <a:buNone/>
              <a:defRPr/>
            </a:lvl7pPr>
            <a:lvl8pPr lvl="7" algn="ctr">
              <a:spcBef>
                <a:spcPts val="0"/>
              </a:spcBef>
              <a:spcAft>
                <a:spcPts val="0"/>
              </a:spcAft>
              <a:buSzPts val="2500"/>
              <a:buNone/>
              <a:defRPr/>
            </a:lvl8pPr>
            <a:lvl9pPr lvl="8" algn="ctr">
              <a:spcBef>
                <a:spcPts val="0"/>
              </a:spcBef>
              <a:spcAft>
                <a:spcPts val="0"/>
              </a:spcAft>
              <a:buSzPts val="25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4775" y="292625"/>
            <a:ext cx="8114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2pPr>
            <a:lvl3pPr lvl="2"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3pPr>
            <a:lvl4pPr lvl="3"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4pPr>
            <a:lvl5pPr lvl="4"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5pPr>
            <a:lvl6pPr lvl="5"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6pPr>
            <a:lvl7pPr lvl="6"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7pPr>
            <a:lvl8pPr lvl="7"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8pPr>
            <a:lvl9pPr lvl="8" algn="ctr">
              <a:spcBef>
                <a:spcPts val="0"/>
              </a:spcBef>
              <a:spcAft>
                <a:spcPts val="0"/>
              </a:spcAft>
              <a:buClr>
                <a:schemeClr val="dk1"/>
              </a:buClr>
              <a:buSzPts val="2500"/>
              <a:buFont typeface="Fira Sans Extra Condensed SemiBold"/>
              <a:buNone/>
              <a:defRPr sz="2500">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514775" y="1152475"/>
            <a:ext cx="81144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0883" y="1225190"/>
            <a:ext cx="4130915" cy="3788017"/>
          </a:xfrm>
          <a:prstGeom prst="rect">
            <a:avLst/>
          </a:prstGeom>
        </p:spPr>
      </p:pic>
      <p:sp>
        <p:nvSpPr>
          <p:cNvPr id="58" name="Google Shape;58;p15"/>
          <p:cNvSpPr txBox="1">
            <a:spLocks noGrp="1"/>
          </p:cNvSpPr>
          <p:nvPr>
            <p:ph type="ctrTitle"/>
          </p:nvPr>
        </p:nvSpPr>
        <p:spPr>
          <a:xfrm>
            <a:off x="319034" y="1898103"/>
            <a:ext cx="5765830" cy="1392081"/>
          </a:xfrm>
          <a:prstGeom prst="rect">
            <a:avLst/>
          </a:prstGeom>
        </p:spPr>
        <p:txBody>
          <a:bodyPr spcFirstLastPara="1" wrap="square" lIns="91425" tIns="91425" rIns="91425" bIns="91425" anchor="ctr" anchorCtr="0">
            <a:noAutofit/>
          </a:bodyPr>
          <a:lstStyle/>
          <a:p>
            <a:r>
              <a:rPr lang="en-US" sz="4000" dirty="0" err="1">
                <a:solidFill>
                  <a:srgbClr val="1E1D1D"/>
                </a:solidFill>
                <a:latin typeface="Fira Sans Extra Condensed SemiBold" panose="020B0604020202020204" charset="0"/>
              </a:rPr>
              <a:t>Đề</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bài</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Điều</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khiển</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thiết</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bị</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trong</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nhà</a:t>
            </a:r>
            <a:r>
              <a:rPr lang="en-US" sz="4000" dirty="0">
                <a:solidFill>
                  <a:srgbClr val="1E1D1D"/>
                </a:solidFill>
                <a:latin typeface="Fira Sans Extra Condensed SemiBold" panose="020B0604020202020204" charset="0"/>
              </a:rPr>
              <a:t> </a:t>
            </a:r>
            <a:r>
              <a:rPr lang="en-US" sz="4000" dirty="0" err="1">
                <a:solidFill>
                  <a:srgbClr val="1E1D1D"/>
                </a:solidFill>
                <a:latin typeface="Fira Sans Extra Condensed SemiBold" panose="020B0604020202020204" charset="0"/>
              </a:rPr>
              <a:t>thông</a:t>
            </a:r>
            <a:r>
              <a:rPr lang="en-US" sz="4000" dirty="0">
                <a:solidFill>
                  <a:srgbClr val="1E1D1D"/>
                </a:solidFill>
                <a:latin typeface="Fira Sans Extra Condensed SemiBold" panose="020B0604020202020204" charset="0"/>
              </a:rPr>
              <a:t> minh</a:t>
            </a:r>
            <a:br>
              <a:rPr lang="en-US" sz="4000" dirty="0">
                <a:solidFill>
                  <a:srgbClr val="1E1D1D"/>
                </a:solidFill>
                <a:latin typeface="Fira Sans Extra Condensed SemiBold" panose="020B0604020202020204" charset="0"/>
              </a:rPr>
            </a:br>
            <a:endParaRPr lang="vi-VN" sz="3800" dirty="0">
              <a:latin typeface="Fira Sans Extra Condensed SemiBold" panose="020B0604020202020204" charset="0"/>
            </a:endParaRPr>
          </a:p>
        </p:txBody>
      </p:sp>
      <p:sp>
        <p:nvSpPr>
          <p:cNvPr id="59" name="Google Shape;59;p15"/>
          <p:cNvSpPr txBox="1">
            <a:spLocks noGrp="1"/>
          </p:cNvSpPr>
          <p:nvPr>
            <p:ph type="subTitle" idx="1"/>
          </p:nvPr>
        </p:nvSpPr>
        <p:spPr>
          <a:xfrm>
            <a:off x="319034" y="386577"/>
            <a:ext cx="7023236" cy="446400"/>
          </a:xfrm>
          <a:prstGeom prst="rect">
            <a:avLst/>
          </a:prstGeom>
        </p:spPr>
        <p:txBody>
          <a:bodyPr spcFirstLastPara="1" wrap="square" lIns="91425" tIns="91425" rIns="91425" bIns="91425" anchor="t" anchorCtr="0">
            <a:noAutofit/>
          </a:bodyPr>
          <a:lstStyle/>
          <a:p>
            <a:pPr marL="0" indent="0"/>
            <a:r>
              <a:rPr lang="en-US" sz="3200" spc="-231" dirty="0" smtClean="0">
                <a:solidFill>
                  <a:srgbClr val="1F69E1"/>
                </a:solidFill>
                <a:latin typeface="Palatino Linotype" panose="02040502050505030304" pitchFamily="18" charset="0"/>
              </a:rPr>
              <a:t>BÁO </a:t>
            </a:r>
            <a:r>
              <a:rPr lang="en-US" sz="3200" spc="-231" dirty="0">
                <a:solidFill>
                  <a:srgbClr val="1F69E1"/>
                </a:solidFill>
                <a:latin typeface="Palatino Linotype" panose="02040502050505030304" pitchFamily="18" charset="0"/>
              </a:rPr>
              <a:t>CÁO BÀI TẬP CUỐI KHÓA LỚP HỌC LẬP TRÌNH ARDUINO</a:t>
            </a:r>
          </a:p>
          <a:p>
            <a:pPr marL="0" lvl="0" indent="0"/>
            <a:endParaRPr sz="3200" b="1" dirty="0">
              <a:solidFill>
                <a:srgbClr val="1F69E1"/>
              </a:solidFill>
              <a:latin typeface="Palatino Linotype" panose="02040502050505030304" pitchFamily="18" charset="0"/>
            </a:endParaRPr>
          </a:p>
        </p:txBody>
      </p:sp>
      <p:sp>
        <p:nvSpPr>
          <p:cNvPr id="5" name="Google Shape;59;p15"/>
          <p:cNvSpPr txBox="1">
            <a:spLocks/>
          </p:cNvSpPr>
          <p:nvPr/>
        </p:nvSpPr>
        <p:spPr>
          <a:xfrm>
            <a:off x="319034" y="3290184"/>
            <a:ext cx="4252200" cy="4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800"/>
              <a:buFont typeface="Roboto"/>
              <a:buNone/>
              <a:defRPr sz="16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vi-VN" sz="1700" b="1" dirty="0" smtClean="0">
                <a:solidFill>
                  <a:schemeClr val="accent1">
                    <a:lumMod val="75000"/>
                  </a:schemeClr>
                </a:solidFill>
                <a:latin typeface="Palatino Linotype" panose="02040502050505030304" pitchFamily="18" charset="0"/>
              </a:rPr>
              <a:t>Lớp: D2</a:t>
            </a:r>
            <a:r>
              <a:rPr lang="en-US" sz="1700" b="1" dirty="0" smtClean="0">
                <a:solidFill>
                  <a:schemeClr val="accent1">
                    <a:lumMod val="75000"/>
                  </a:schemeClr>
                </a:solidFill>
                <a:latin typeface="Palatino Linotype" panose="02040502050505030304" pitchFamily="18" charset="0"/>
              </a:rPr>
              <a:t>CQVT01-N</a:t>
            </a:r>
            <a:endParaRPr lang="vi-VN" sz="1700" b="1" dirty="0" smtClean="0">
              <a:solidFill>
                <a:schemeClr val="accent1">
                  <a:lumMod val="75000"/>
                </a:schemeClr>
              </a:solidFill>
              <a:latin typeface="Palatino Linotype" panose="02040502050505030304" pitchFamily="18" charset="0"/>
            </a:endParaRPr>
          </a:p>
          <a:p>
            <a:pPr marL="0" indent="0"/>
            <a:r>
              <a:rPr lang="vi-VN" sz="1700" b="1" dirty="0" smtClean="0">
                <a:solidFill>
                  <a:schemeClr val="accent1">
                    <a:lumMod val="75000"/>
                  </a:schemeClr>
                </a:solidFill>
                <a:latin typeface="Palatino Linotype" panose="02040502050505030304" pitchFamily="18" charset="0"/>
              </a:rPr>
              <a:t>GV:</a:t>
            </a:r>
            <a:r>
              <a:rPr lang="en-US" sz="1700" b="1" dirty="0" smtClean="0">
                <a:solidFill>
                  <a:schemeClr val="accent1">
                    <a:lumMod val="75000"/>
                  </a:schemeClr>
                </a:solidFill>
                <a:latin typeface="Palatino Linotype" panose="02040502050505030304" pitchFamily="18" charset="0"/>
              </a:rPr>
              <a:t> </a:t>
            </a:r>
            <a:r>
              <a:rPr lang="en-US" sz="1700" b="1" dirty="0" err="1" smtClean="0">
                <a:solidFill>
                  <a:schemeClr val="accent1">
                    <a:lumMod val="75000"/>
                  </a:schemeClr>
                </a:solidFill>
                <a:latin typeface="Palatino Linotype" panose="02040502050505030304" pitchFamily="18" charset="0"/>
              </a:rPr>
              <a:t>Nguyễn</a:t>
            </a:r>
            <a:r>
              <a:rPr lang="en-US" sz="1700" b="1" dirty="0" smtClean="0">
                <a:solidFill>
                  <a:schemeClr val="accent1">
                    <a:lumMod val="75000"/>
                  </a:schemeClr>
                </a:solidFill>
                <a:latin typeface="Palatino Linotype" panose="02040502050505030304" pitchFamily="18" charset="0"/>
              </a:rPr>
              <a:t> </a:t>
            </a:r>
            <a:r>
              <a:rPr lang="en-US" sz="1700" b="1" dirty="0" err="1" smtClean="0">
                <a:solidFill>
                  <a:schemeClr val="accent1">
                    <a:lumMod val="75000"/>
                  </a:schemeClr>
                </a:solidFill>
                <a:latin typeface="Palatino Linotype" panose="02040502050505030304" pitchFamily="18" charset="0"/>
              </a:rPr>
              <a:t>Tấn</a:t>
            </a:r>
            <a:r>
              <a:rPr lang="en-US" sz="1700" b="1" dirty="0">
                <a:solidFill>
                  <a:schemeClr val="accent1">
                    <a:lumMod val="75000"/>
                  </a:schemeClr>
                </a:solidFill>
                <a:latin typeface="Palatino Linotype" panose="02040502050505030304" pitchFamily="18" charset="0"/>
              </a:rPr>
              <a:t> </a:t>
            </a:r>
            <a:r>
              <a:rPr lang="en-US" sz="1700" b="1" dirty="0" err="1" smtClean="0">
                <a:solidFill>
                  <a:schemeClr val="accent1">
                    <a:lumMod val="75000"/>
                  </a:schemeClr>
                </a:solidFill>
                <a:latin typeface="Palatino Linotype" panose="02040502050505030304" pitchFamily="18" charset="0"/>
              </a:rPr>
              <a:t>Nó</a:t>
            </a:r>
            <a:r>
              <a:rPr lang="en-US" sz="1700" b="1" dirty="0" smtClean="0">
                <a:solidFill>
                  <a:schemeClr val="accent1">
                    <a:lumMod val="75000"/>
                  </a:schemeClr>
                </a:solidFill>
                <a:latin typeface="Palatino Linotype" panose="02040502050505030304" pitchFamily="18" charset="0"/>
              </a:rPr>
              <a:t> &amp;</a:t>
            </a:r>
            <a:r>
              <a:rPr lang="en-US" sz="1700" b="1" dirty="0" err="1" smtClean="0">
                <a:solidFill>
                  <a:schemeClr val="accent1">
                    <a:lumMod val="75000"/>
                  </a:schemeClr>
                </a:solidFill>
                <a:latin typeface="Palatino Linotype" panose="02040502050505030304" pitchFamily="18" charset="0"/>
              </a:rPr>
              <a:t>Trần</a:t>
            </a:r>
            <a:r>
              <a:rPr lang="en-US" sz="1700" b="1" dirty="0" smtClean="0">
                <a:solidFill>
                  <a:schemeClr val="accent1">
                    <a:lumMod val="75000"/>
                  </a:schemeClr>
                </a:solidFill>
                <a:latin typeface="Palatino Linotype" panose="02040502050505030304" pitchFamily="18" charset="0"/>
              </a:rPr>
              <a:t> </a:t>
            </a:r>
            <a:r>
              <a:rPr lang="en-US" sz="1700" b="1" dirty="0" err="1">
                <a:solidFill>
                  <a:schemeClr val="accent1">
                    <a:lumMod val="75000"/>
                  </a:schemeClr>
                </a:solidFill>
                <a:latin typeface="Palatino Linotype" panose="02040502050505030304" pitchFamily="18" charset="0"/>
              </a:rPr>
              <a:t>Trung</a:t>
            </a:r>
            <a:r>
              <a:rPr lang="en-US" sz="1700" b="1" dirty="0">
                <a:solidFill>
                  <a:schemeClr val="accent1">
                    <a:lumMod val="75000"/>
                  </a:schemeClr>
                </a:solidFill>
                <a:latin typeface="Palatino Linotype" panose="02040502050505030304" pitchFamily="18" charset="0"/>
              </a:rPr>
              <a:t> </a:t>
            </a:r>
            <a:r>
              <a:rPr lang="en-US" sz="1700" b="1" dirty="0" err="1">
                <a:solidFill>
                  <a:schemeClr val="accent1">
                    <a:lumMod val="75000"/>
                  </a:schemeClr>
                </a:solidFill>
                <a:latin typeface="Palatino Linotype" panose="02040502050505030304" pitchFamily="18" charset="0"/>
              </a:rPr>
              <a:t>Đào</a:t>
            </a:r>
            <a:r>
              <a:rPr lang="en-US" sz="1700" b="1" dirty="0">
                <a:solidFill>
                  <a:schemeClr val="accent1">
                    <a:lumMod val="75000"/>
                  </a:schemeClr>
                </a:solidFill>
                <a:latin typeface="Palatino Linotype" panose="02040502050505030304" pitchFamily="18" charset="0"/>
              </a:rPr>
              <a:t>  </a:t>
            </a:r>
            <a:endParaRPr lang="vi-VN" sz="1700" b="1" dirty="0">
              <a:solidFill>
                <a:schemeClr val="accent1">
                  <a:lumMod val="75000"/>
                </a:schemeClr>
              </a:solidFill>
              <a:latin typeface="Palatino Linotype" panose="02040502050505030304" pitchFamily="18"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wipe(left)">
                                      <p:cBhvr>
                                        <p:cTn id="7" dur="1000"/>
                                        <p:tgtEl>
                                          <p:spTgt spid="59">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1000"/>
                                        <p:tgtEl>
                                          <p:spTgt spid="58"/>
                                        </p:tgtEl>
                                      </p:cBhvr>
                                    </p:animEffect>
                                  </p:childTnLst>
                                </p:cTn>
                              </p:par>
                              <p:par>
                                <p:cTn id="11" presetID="22" presetClass="entr" presetSubtype="8"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10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build="p"/>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50;p30"/>
          <p:cNvGrpSpPr/>
          <p:nvPr/>
        </p:nvGrpSpPr>
        <p:grpSpPr>
          <a:xfrm>
            <a:off x="810674" y="375623"/>
            <a:ext cx="338587" cy="332157"/>
            <a:chOff x="-1183550" y="3586525"/>
            <a:chExt cx="296175" cy="290550"/>
          </a:xfrm>
        </p:grpSpPr>
        <p:sp>
          <p:nvSpPr>
            <p:cNvPr id="4"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5870602" y="1383429"/>
            <a:ext cx="2566467" cy="2398668"/>
          </a:xfrm>
          <a:prstGeom prst="rect">
            <a:avLst/>
          </a:prstGeom>
          <a:blipFill>
            <a:blip r:embed="rId2"/>
            <a:stretch>
              <a:fillRect/>
            </a:stretch>
          </a:blipFill>
        </p:spPr>
        <p:txBody>
          <a:bodyPr wrap="square" rtlCol="0">
            <a:spAutoFit/>
          </a:bodyPr>
          <a:lstStyle/>
          <a:p>
            <a:endParaRPr lang="en-US" dirty="0"/>
          </a:p>
        </p:txBody>
      </p:sp>
      <p:sp>
        <p:nvSpPr>
          <p:cNvPr id="14" name="TextBox 13"/>
          <p:cNvSpPr txBox="1"/>
          <p:nvPr/>
        </p:nvSpPr>
        <p:spPr>
          <a:xfrm>
            <a:off x="4112287" y="339923"/>
            <a:ext cx="681597" cy="1554272"/>
          </a:xfrm>
          <a:prstGeom prst="rect">
            <a:avLst/>
          </a:prstGeom>
          <a:noFill/>
        </p:spPr>
        <p:txBody>
          <a:bodyPr wrap="none" rtlCol="0">
            <a:spAutoFit/>
          </a:bodyPr>
          <a:lstStyle/>
          <a:p>
            <a:pPr algn="ctr">
              <a:lnSpc>
                <a:spcPts val="5734"/>
              </a:lnSpc>
            </a:pPr>
            <a:r>
              <a:rPr lang="en-US" sz="2800" dirty="0" smtClean="0">
                <a:solidFill>
                  <a:srgbClr val="1F69E1"/>
                </a:solidFill>
                <a:latin typeface="Fira Sans Extra Condensed SemiBold" panose="020B0604020202020204" charset="0"/>
              </a:rPr>
              <a:t>Led</a:t>
            </a: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p:txBody>
      </p:sp>
      <p:sp>
        <p:nvSpPr>
          <p:cNvPr id="15" name="TextBox 14"/>
          <p:cNvSpPr txBox="1"/>
          <p:nvPr/>
        </p:nvSpPr>
        <p:spPr>
          <a:xfrm>
            <a:off x="476038" y="1820673"/>
            <a:ext cx="4933149" cy="1754326"/>
          </a:xfrm>
          <a:prstGeom prst="rect">
            <a:avLst/>
          </a:prstGeom>
          <a:noFill/>
        </p:spPr>
        <p:txBody>
          <a:bodyPr wrap="square" rtlCol="0">
            <a:spAutoFit/>
          </a:bodyPr>
          <a:lstStyle/>
          <a:p>
            <a:pPr algn="just"/>
            <a:r>
              <a:rPr lang="vi-VN" sz="1800" dirty="0">
                <a:solidFill>
                  <a:schemeClr val="tx1"/>
                </a:solidFill>
                <a:latin typeface="Roboto" panose="020B0604020202020204" charset="0"/>
                <a:ea typeface="Roboto" panose="020B0604020202020204" charset="0"/>
              </a:rPr>
              <a:t>LED (viết tắt của light-emitting diode, có nghĩa là diode phát sáng hoặc diode phát quang) là các diode có khả năng phát ra ánh sáng hay tia hồng ngoại, tử ngoại. Cũng giống như diode, LED được cấu tạo từ một khối bán dẫn loại p ghép với một khối bán dẫn loại n.</a:t>
            </a:r>
          </a:p>
        </p:txBody>
      </p:sp>
    </p:spTree>
    <p:extLst>
      <p:ext uri="{BB962C8B-B14F-4D97-AF65-F5344CB8AC3E}">
        <p14:creationId xmlns:p14="http://schemas.microsoft.com/office/powerpoint/2010/main" val="307402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50;p30"/>
          <p:cNvGrpSpPr/>
          <p:nvPr/>
        </p:nvGrpSpPr>
        <p:grpSpPr>
          <a:xfrm>
            <a:off x="810674" y="375623"/>
            <a:ext cx="338587" cy="332157"/>
            <a:chOff x="-1183550" y="3586525"/>
            <a:chExt cx="296175" cy="290550"/>
          </a:xfrm>
        </p:grpSpPr>
        <p:sp>
          <p:nvSpPr>
            <p:cNvPr id="4"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5870602" y="1383429"/>
            <a:ext cx="2566467" cy="2398668"/>
          </a:xfrm>
          <a:prstGeom prst="rect">
            <a:avLst/>
          </a:prstGeom>
          <a:blipFill>
            <a:blip r:embed="rId2"/>
            <a:stretch>
              <a:fillRect/>
            </a:stretch>
          </a:blipFill>
        </p:spPr>
        <p:txBody>
          <a:bodyPr wrap="square" rtlCol="0">
            <a:spAutoFit/>
          </a:bodyPr>
          <a:lstStyle/>
          <a:p>
            <a:endParaRPr lang="en-US" dirty="0"/>
          </a:p>
        </p:txBody>
      </p:sp>
      <p:sp>
        <p:nvSpPr>
          <p:cNvPr id="14" name="TextBox 13"/>
          <p:cNvSpPr txBox="1"/>
          <p:nvPr/>
        </p:nvSpPr>
        <p:spPr>
          <a:xfrm>
            <a:off x="2623097" y="339923"/>
            <a:ext cx="3659976" cy="1554272"/>
          </a:xfrm>
          <a:prstGeom prst="rect">
            <a:avLst/>
          </a:prstGeom>
          <a:noFill/>
        </p:spPr>
        <p:txBody>
          <a:bodyPr wrap="none" rtlCol="0">
            <a:spAutoFit/>
          </a:bodyPr>
          <a:lstStyle/>
          <a:p>
            <a:pPr lvl="0" algn="ctr">
              <a:lnSpc>
                <a:spcPts val="5734"/>
              </a:lnSpc>
            </a:pPr>
            <a:r>
              <a:rPr lang="en-US" sz="2800" dirty="0" smtClean="0">
                <a:solidFill>
                  <a:srgbClr val="1F69E1"/>
                </a:solidFill>
                <a:latin typeface="Fira Sans Extra Condensed SemiBold" panose="020B0604020202020204" charset="0"/>
              </a:rPr>
              <a:t>Module </a:t>
            </a:r>
            <a:r>
              <a:rPr lang="en-US" sz="2800" dirty="0" err="1">
                <a:solidFill>
                  <a:srgbClr val="1F69E1"/>
                </a:solidFill>
                <a:latin typeface="Fira Sans Extra Condensed SemiBold" panose="020B0604020202020204" charset="0"/>
              </a:rPr>
              <a:t>Cảm</a:t>
            </a:r>
            <a:r>
              <a:rPr lang="en-US" sz="2800" dirty="0">
                <a:solidFill>
                  <a:srgbClr val="1F69E1"/>
                </a:solidFill>
                <a:latin typeface="Fira Sans Extra Condensed SemiBold" panose="020B0604020202020204" charset="0"/>
              </a:rPr>
              <a:t> </a:t>
            </a:r>
            <a:r>
              <a:rPr lang="en-US" sz="2800" dirty="0" err="1" smtClean="0">
                <a:solidFill>
                  <a:srgbClr val="1F69E1"/>
                </a:solidFill>
                <a:latin typeface="Fira Sans Extra Condensed SemiBold" panose="020B0604020202020204" charset="0"/>
              </a:rPr>
              <a:t>biến</a:t>
            </a:r>
            <a:r>
              <a:rPr lang="en-US" sz="2800" dirty="0">
                <a:solidFill>
                  <a:srgbClr val="1F69E1"/>
                </a:solidFill>
                <a:latin typeface="Fira Sans Extra Condensed SemiBold" panose="020B0604020202020204" charset="0"/>
              </a:rPr>
              <a:t> </a:t>
            </a:r>
            <a:r>
              <a:rPr lang="en-US" sz="2800" dirty="0" err="1" smtClean="0">
                <a:solidFill>
                  <a:srgbClr val="1F69E1"/>
                </a:solidFill>
                <a:latin typeface="Fira Sans Extra Condensed SemiBold" panose="020B0604020202020204" charset="0"/>
              </a:rPr>
              <a:t>siêu</a:t>
            </a:r>
            <a:r>
              <a:rPr lang="en-US" sz="2800" dirty="0" smtClean="0">
                <a:solidFill>
                  <a:srgbClr val="1F69E1"/>
                </a:solidFill>
                <a:latin typeface="Fira Sans Extra Condensed SemiBold" panose="020B0604020202020204" charset="0"/>
              </a:rPr>
              <a:t> </a:t>
            </a:r>
            <a:r>
              <a:rPr lang="en-US" sz="2800" dirty="0" err="1" smtClean="0">
                <a:solidFill>
                  <a:srgbClr val="1F69E1"/>
                </a:solidFill>
                <a:latin typeface="Fira Sans Extra Condensed SemiBold" panose="020B0604020202020204" charset="0"/>
              </a:rPr>
              <a:t>âm</a:t>
            </a: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p:txBody>
      </p:sp>
      <p:sp>
        <p:nvSpPr>
          <p:cNvPr id="15" name="TextBox 14"/>
          <p:cNvSpPr txBox="1"/>
          <p:nvPr/>
        </p:nvSpPr>
        <p:spPr>
          <a:xfrm>
            <a:off x="330414" y="1746362"/>
            <a:ext cx="5471031" cy="2308324"/>
          </a:xfrm>
          <a:prstGeom prst="rect">
            <a:avLst/>
          </a:prstGeom>
          <a:noFill/>
        </p:spPr>
        <p:txBody>
          <a:bodyPr wrap="square" rtlCol="0">
            <a:spAutoFit/>
          </a:bodyPr>
          <a:lstStyle/>
          <a:p>
            <a:pPr algn="just"/>
            <a:r>
              <a:rPr lang="vi-VN" sz="1800" dirty="0">
                <a:solidFill>
                  <a:schemeClr val="tx1"/>
                </a:solidFill>
                <a:latin typeface="Roboto" panose="020B0604020202020204" charset="0"/>
                <a:ea typeface="Roboto" panose="020B0604020202020204" charset="0"/>
              </a:rPr>
              <a:t>Module tập hợp các linh kiện điện tử (transistor, tụ điện, điot, cuộn cảm) được gắn kết trên một bo mạch và thực hiện một chức năng nhất định. Relay hay còn gọi Rơ-le là một công tắc (khóa K). Nhưng khác với công tắc ở một chỗ cơ bản, rơ-le được kích hoạt bằng điện thay vì dùng tay người. Chính vì lẽ đó, rơ-le được dùng làm công tắc điện tử! Vì rơ-le là một công tắc nên nó có 2 trạng thái: đóng và mở.</a:t>
            </a:r>
          </a:p>
        </p:txBody>
      </p:sp>
    </p:spTree>
    <p:extLst>
      <p:ext uri="{BB962C8B-B14F-4D97-AF65-F5344CB8AC3E}">
        <p14:creationId xmlns:p14="http://schemas.microsoft.com/office/powerpoint/2010/main" val="3296732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51207" y="130629"/>
            <a:ext cx="3849131" cy="954107"/>
          </a:xfrm>
          <a:prstGeom prst="rect">
            <a:avLst/>
          </a:prstGeom>
          <a:noFill/>
        </p:spPr>
        <p:txBody>
          <a:bodyPr wrap="none" rtlCol="0">
            <a:spAutoFit/>
          </a:bodyPr>
          <a:lstStyle/>
          <a:p>
            <a:r>
              <a:rPr lang="en-US" sz="2800" dirty="0">
                <a:solidFill>
                  <a:srgbClr val="1F69E1"/>
                </a:solidFill>
                <a:latin typeface="Fira Sans Extra Condensed SemiBold" panose="020B0604020202020204" charset="0"/>
              </a:rPr>
              <a:t>2. </a:t>
            </a:r>
            <a:r>
              <a:rPr lang="en-US" sz="2800" dirty="0" err="1">
                <a:solidFill>
                  <a:srgbClr val="1F69E1"/>
                </a:solidFill>
                <a:latin typeface="Fira Sans Extra Condensed SemiBold" panose="020B0604020202020204" charset="0"/>
              </a:rPr>
              <a:t>Sơ</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đồ</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đấu</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nối</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phần</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cứng</a:t>
            </a:r>
            <a:endParaRPr lang="en-US" sz="2800" dirty="0">
              <a:solidFill>
                <a:srgbClr val="1F69E1"/>
              </a:solidFill>
              <a:latin typeface="Fira Sans Extra Condensed SemiBold" panose="020B0604020202020204" charset="0"/>
            </a:endParaRPr>
          </a:p>
          <a:p>
            <a:endParaRPr lang="en-US" sz="2800" dirty="0">
              <a:solidFill>
                <a:srgbClr val="1F69E1"/>
              </a:solidFill>
              <a:latin typeface="Fira Sans Extra Condensed SemiBold" panose="020B0604020202020204" charset="0"/>
            </a:endParaRPr>
          </a:p>
        </p:txBody>
      </p:sp>
      <p:sp>
        <p:nvSpPr>
          <p:cNvPr id="5" name="TextBox 4"/>
          <p:cNvSpPr txBox="1"/>
          <p:nvPr/>
        </p:nvSpPr>
        <p:spPr>
          <a:xfrm>
            <a:off x="5577470" y="885372"/>
            <a:ext cx="3339139" cy="3830347"/>
          </a:xfrm>
          <a:prstGeom prst="rect">
            <a:avLst/>
          </a:prstGeom>
          <a:blipFill>
            <a:blip r:embed="rId2"/>
            <a:stretch>
              <a:fillRect/>
            </a:stretch>
          </a:blipFill>
        </p:spPr>
        <p:txBody>
          <a:bodyPr wrap="square" rtlCol="0">
            <a:spAutoFit/>
          </a:bodyPr>
          <a:lstStyle/>
          <a:p>
            <a:endParaRPr lang="en-US" dirty="0"/>
          </a:p>
        </p:txBody>
      </p:sp>
      <p:sp>
        <p:nvSpPr>
          <p:cNvPr id="6" name="TextBox 5"/>
          <p:cNvSpPr txBox="1"/>
          <p:nvPr/>
        </p:nvSpPr>
        <p:spPr>
          <a:xfrm>
            <a:off x="87087" y="830235"/>
            <a:ext cx="5673824" cy="4016484"/>
          </a:xfrm>
          <a:prstGeom prst="rect">
            <a:avLst/>
          </a:prstGeom>
          <a:noFill/>
        </p:spPr>
        <p:txBody>
          <a:bodyPr wrap="square" rtlCol="0">
            <a:spAutoFit/>
          </a:bodyPr>
          <a:lstStyle/>
          <a:p>
            <a:r>
              <a:rPr lang="en-US" sz="1700" dirty="0" smtClean="0">
                <a:latin typeface="Roboto" panose="020B0604020202020204" charset="0"/>
                <a:ea typeface="Roboto" panose="020B0604020202020204" charset="0"/>
              </a:rPr>
              <a:t>     </a:t>
            </a:r>
            <a:r>
              <a:rPr lang="vi-VN" sz="1700" dirty="0" smtClean="0">
                <a:latin typeface="Roboto" panose="020B0604020202020204" charset="0"/>
                <a:ea typeface="Roboto" panose="020B0604020202020204" charset="0"/>
              </a:rPr>
              <a:t>Trên </a:t>
            </a:r>
            <a:r>
              <a:rPr lang="vi-VN" sz="1700" dirty="0">
                <a:latin typeface="Roboto" panose="020B0604020202020204" charset="0"/>
                <a:ea typeface="Roboto" panose="020B0604020202020204" charset="0"/>
              </a:rPr>
              <a:t>Board Arduino </a:t>
            </a:r>
            <a:r>
              <a:rPr lang="vi-VN" sz="1700" dirty="0" smtClean="0">
                <a:latin typeface="Roboto" panose="020B0604020202020204" charset="0"/>
                <a:ea typeface="Roboto" panose="020B0604020202020204" charset="0"/>
              </a:rPr>
              <a:t>Uno</a:t>
            </a:r>
            <a:r>
              <a:rPr lang="en-US" sz="1700" dirty="0" smtClean="0">
                <a:latin typeface="Roboto" panose="020B0604020202020204" charset="0"/>
                <a:ea typeface="Roboto" panose="020B0604020202020204" charset="0"/>
              </a:rPr>
              <a:t>:</a:t>
            </a:r>
            <a:endParaRPr lang="vi-VN" sz="1700" dirty="0">
              <a:latin typeface="Roboto" panose="020B0604020202020204" charset="0"/>
              <a:ea typeface="Roboto" panose="020B0604020202020204" charset="0"/>
            </a:endParaRP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A0 nối với chân AO của cảm biến ánh </a:t>
            </a:r>
            <a:r>
              <a:rPr lang="vi-VN" sz="1700" dirty="0" smtClean="0">
                <a:latin typeface="Roboto" panose="020B0604020202020204" charset="0"/>
                <a:ea typeface="Roboto" panose="020B0604020202020204" charset="0"/>
              </a:rPr>
              <a:t>sáng</a:t>
            </a:r>
            <a:endParaRPr lang="vi-VN" sz="1700" dirty="0">
              <a:latin typeface="Roboto" panose="020B0604020202020204" charset="0"/>
              <a:ea typeface="Roboto" panose="020B0604020202020204" charset="0"/>
            </a:endParaRP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9 nối với chân Trigger của cảm biến siêu âm</a:t>
            </a: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10 nối với chân Echo của cảm biến siêu âm</a:t>
            </a: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3 nối với chân OUT của cảm biến chuyển động</a:t>
            </a: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8 nối với chân Dương ủa Led 1</a:t>
            </a: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6 nối với chân Dương ủa Led 2</a:t>
            </a:r>
          </a:p>
          <a:p>
            <a:pPr marL="285750" indent="-285750">
              <a:buFont typeface="Arial" panose="020B0604020202020204" pitchFamily="34" charset="0"/>
              <a:buChar char="•"/>
            </a:pPr>
            <a:r>
              <a:rPr lang="vi-VN" sz="1700" dirty="0" smtClean="0">
                <a:latin typeface="Roboto" panose="020B0604020202020204" charset="0"/>
                <a:ea typeface="Roboto" panose="020B0604020202020204" charset="0"/>
              </a:rPr>
              <a:t>Chân </a:t>
            </a:r>
            <a:r>
              <a:rPr lang="vi-VN" sz="1700" dirty="0">
                <a:latin typeface="Roboto" panose="020B0604020202020204" charset="0"/>
                <a:ea typeface="Roboto" panose="020B0604020202020204" charset="0"/>
              </a:rPr>
              <a:t>7 nối với chân IN của Module </a:t>
            </a:r>
            <a:r>
              <a:rPr lang="vi-VN" sz="1700" dirty="0" smtClean="0">
                <a:latin typeface="Roboto" panose="020B0604020202020204" charset="0"/>
                <a:ea typeface="Roboto" panose="020B0604020202020204" charset="0"/>
              </a:rPr>
              <a:t>Relay</a:t>
            </a:r>
            <a:endParaRPr lang="en-US" sz="1700" dirty="0" smtClean="0">
              <a:latin typeface="Roboto" panose="020B0604020202020204" charset="0"/>
              <a:ea typeface="Roboto" panose="020B0604020202020204" charset="0"/>
            </a:endParaRPr>
          </a:p>
          <a:p>
            <a:pPr marL="285750" indent="-285750">
              <a:buFont typeface="Arial" panose="020B0604020202020204" pitchFamily="34" charset="0"/>
              <a:buChar char="•"/>
            </a:pPr>
            <a:r>
              <a:rPr lang="vi-VN" sz="1700" dirty="0">
                <a:latin typeface="Roboto" panose="020B0604020202020204" charset="0"/>
                <a:ea typeface="Roboto" panose="020B0604020202020204" charset="0"/>
              </a:rPr>
              <a:t>Cấp nguồn Dương</a:t>
            </a:r>
            <a:r>
              <a:rPr lang="en-US" sz="1700" dirty="0">
                <a:latin typeface="Roboto" panose="020B0604020202020204" charset="0"/>
                <a:ea typeface="Roboto" panose="020B0604020202020204" charset="0"/>
              </a:rPr>
              <a:t>(+)</a:t>
            </a:r>
            <a:r>
              <a:rPr lang="vi-VN" sz="1700" dirty="0">
                <a:latin typeface="Roboto" panose="020B0604020202020204" charset="0"/>
                <a:ea typeface="Roboto" panose="020B0604020202020204" charset="0"/>
              </a:rPr>
              <a:t> vào chân VCC và nguồn </a:t>
            </a:r>
            <a:r>
              <a:rPr lang="en-US" sz="1700" dirty="0">
                <a:latin typeface="Roboto" panose="020B0604020202020204" charset="0"/>
                <a:ea typeface="Roboto" panose="020B0604020202020204" charset="0"/>
              </a:rPr>
              <a:t>Â</a:t>
            </a:r>
            <a:r>
              <a:rPr lang="vi-VN" sz="1700" dirty="0">
                <a:latin typeface="Roboto" panose="020B0604020202020204" charset="0"/>
                <a:ea typeface="Roboto" panose="020B0604020202020204" charset="0"/>
              </a:rPr>
              <a:t>m</a:t>
            </a:r>
            <a:r>
              <a:rPr lang="en-US" sz="1700" dirty="0">
                <a:latin typeface="Roboto" panose="020B0604020202020204" charset="0"/>
                <a:ea typeface="Roboto" panose="020B0604020202020204" charset="0"/>
              </a:rPr>
              <a:t>(-)</a:t>
            </a:r>
            <a:r>
              <a:rPr lang="vi-VN" sz="1700" dirty="0">
                <a:latin typeface="Roboto" panose="020B0604020202020204" charset="0"/>
                <a:ea typeface="Roboto" panose="020B0604020202020204" charset="0"/>
              </a:rPr>
              <a:t> vào chân GND của tất cả Module cảm biến và Relay</a:t>
            </a:r>
            <a:r>
              <a:rPr lang="en-US" sz="1700" dirty="0">
                <a:latin typeface="Roboto" panose="020B0604020202020204" charset="0"/>
                <a:ea typeface="Roboto" panose="020B0604020202020204" charset="0"/>
              </a:rPr>
              <a:t>.</a:t>
            </a:r>
          </a:p>
          <a:p>
            <a:pPr marL="285750" indent="-285750">
              <a:buFont typeface="Arial" panose="020B0604020202020204" pitchFamily="34" charset="0"/>
              <a:buChar char="•"/>
            </a:pPr>
            <a:r>
              <a:rPr lang="vi-VN" sz="1700" dirty="0">
                <a:latin typeface="Roboto" panose="020B0604020202020204" charset="0"/>
                <a:ea typeface="Roboto" panose="020B0604020202020204" charset="0"/>
              </a:rPr>
              <a:t>Cấp nguồn </a:t>
            </a:r>
            <a:r>
              <a:rPr lang="en-US" sz="1700" dirty="0" err="1">
                <a:latin typeface="Roboto" panose="020B0604020202020204" charset="0"/>
                <a:ea typeface="Roboto" panose="020B0604020202020204" charset="0"/>
              </a:rPr>
              <a:t>Âm</a:t>
            </a:r>
            <a:r>
              <a:rPr lang="en-US" sz="1700" dirty="0">
                <a:latin typeface="Roboto" panose="020B0604020202020204" charset="0"/>
                <a:ea typeface="Roboto" panose="020B0604020202020204" charset="0"/>
              </a:rPr>
              <a:t>(-)</a:t>
            </a:r>
            <a:r>
              <a:rPr lang="vi-VN" sz="1700" dirty="0">
                <a:latin typeface="Roboto" panose="020B0604020202020204" charset="0"/>
                <a:ea typeface="Roboto" panose="020B0604020202020204" charset="0"/>
              </a:rPr>
              <a:t> cho chân còn lại của Led 1 và Led 2</a:t>
            </a:r>
            <a:r>
              <a:rPr lang="en-US" sz="1700" dirty="0">
                <a:latin typeface="Roboto" panose="020B0604020202020204" charset="0"/>
                <a:ea typeface="Roboto" panose="020B0604020202020204" charset="0"/>
              </a:rPr>
              <a:t>.</a:t>
            </a:r>
          </a:p>
          <a:p>
            <a:pPr marL="285750" indent="-285750">
              <a:buFont typeface="Arial" panose="020B0604020202020204" pitchFamily="34" charset="0"/>
              <a:buChar char="•"/>
            </a:pPr>
            <a:r>
              <a:rPr lang="vi-VN" sz="1700" dirty="0">
                <a:latin typeface="Roboto" panose="020B0604020202020204" charset="0"/>
                <a:ea typeface="Roboto" panose="020B0604020202020204" charset="0"/>
              </a:rPr>
              <a:t>Dùng nguồn 5v riêng </a:t>
            </a:r>
            <a:r>
              <a:rPr lang="vi-VN" sz="1700" dirty="0" smtClean="0">
                <a:latin typeface="Roboto" panose="020B0604020202020204" charset="0"/>
                <a:ea typeface="Roboto" panose="020B0604020202020204" charset="0"/>
              </a:rPr>
              <a:t>để</a:t>
            </a:r>
            <a:r>
              <a:rPr lang="en-US" sz="1700" dirty="0" smtClean="0">
                <a:latin typeface="Roboto" panose="020B0604020202020204" charset="0"/>
                <a:ea typeface="Roboto" panose="020B0604020202020204" charset="0"/>
              </a:rPr>
              <a:t> </a:t>
            </a:r>
            <a:r>
              <a:rPr lang="en-US" sz="1700" dirty="0" err="1" smtClean="0">
                <a:latin typeface="Roboto" panose="020B0604020202020204" charset="0"/>
                <a:ea typeface="Roboto" panose="020B0604020202020204" charset="0"/>
              </a:rPr>
              <a:t>cấp</a:t>
            </a:r>
            <a:r>
              <a:rPr lang="en-US" sz="1700" dirty="0" smtClean="0">
                <a:latin typeface="Roboto" panose="020B0604020202020204" charset="0"/>
                <a:ea typeface="Roboto" panose="020B0604020202020204" charset="0"/>
              </a:rPr>
              <a:t> </a:t>
            </a:r>
            <a:r>
              <a:rPr lang="en-US" sz="1700" dirty="0" err="1" smtClean="0">
                <a:latin typeface="Roboto" panose="020B0604020202020204" charset="0"/>
                <a:ea typeface="Roboto" panose="020B0604020202020204" charset="0"/>
              </a:rPr>
              <a:t>nguồn</a:t>
            </a:r>
            <a:r>
              <a:rPr lang="en-US" sz="1700" dirty="0" smtClean="0">
                <a:latin typeface="Roboto" panose="020B0604020202020204" charset="0"/>
                <a:ea typeface="Roboto" panose="020B0604020202020204" charset="0"/>
              </a:rPr>
              <a:t> </a:t>
            </a:r>
            <a:r>
              <a:rPr lang="en-US" sz="1700" dirty="0" err="1" smtClean="0">
                <a:latin typeface="Roboto" panose="020B0604020202020204" charset="0"/>
                <a:ea typeface="Roboto" panose="020B0604020202020204" charset="0"/>
              </a:rPr>
              <a:t>cho</a:t>
            </a:r>
            <a:r>
              <a:rPr lang="vi-VN" sz="1700" dirty="0" smtClean="0">
                <a:latin typeface="Roboto" panose="020B0604020202020204" charset="0"/>
                <a:ea typeface="Roboto" panose="020B0604020202020204" charset="0"/>
              </a:rPr>
              <a:t> </a:t>
            </a:r>
            <a:r>
              <a:rPr lang="vi-VN" sz="1700" dirty="0">
                <a:latin typeface="Roboto" panose="020B0604020202020204" charset="0"/>
                <a:ea typeface="Roboto" panose="020B0604020202020204" charset="0"/>
              </a:rPr>
              <a:t>Khóa điện từ</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vì</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nguồn</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trên</a:t>
            </a:r>
            <a:r>
              <a:rPr lang="en-US" sz="1700" dirty="0">
                <a:latin typeface="Roboto" panose="020B0604020202020204" charset="0"/>
                <a:ea typeface="Roboto" panose="020B0604020202020204" charset="0"/>
              </a:rPr>
              <a:t> Board Arduino </a:t>
            </a:r>
            <a:r>
              <a:rPr lang="en-US" sz="1700" dirty="0" err="1">
                <a:latin typeface="Roboto" panose="020B0604020202020204" charset="0"/>
                <a:ea typeface="Roboto" panose="020B0604020202020204" charset="0"/>
              </a:rPr>
              <a:t>không</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đủ</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để</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hoạt</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động</a:t>
            </a:r>
            <a:r>
              <a:rPr lang="en-US" sz="1700" dirty="0">
                <a:latin typeface="Roboto" panose="020B0604020202020204" charset="0"/>
                <a:ea typeface="Roboto" panose="020B0604020202020204" charset="0"/>
              </a:rPr>
              <a:t> </a:t>
            </a:r>
            <a:r>
              <a:rPr lang="en-US" sz="1700" dirty="0" err="1">
                <a:latin typeface="Roboto" panose="020B0604020202020204" charset="0"/>
                <a:ea typeface="Roboto" panose="020B0604020202020204" charset="0"/>
              </a:rPr>
              <a:t>Khóa</a:t>
            </a:r>
            <a:r>
              <a:rPr lang="en-US" sz="1700" dirty="0">
                <a:latin typeface="Roboto" panose="020B0604020202020204" charset="0"/>
                <a:ea typeface="Roboto" panose="020B0604020202020204" charset="0"/>
              </a:rPr>
              <a:t>.</a:t>
            </a:r>
          </a:p>
          <a:p>
            <a:pPr marL="285750" indent="-285750">
              <a:buFont typeface="Arial" panose="020B0604020202020204" pitchFamily="34" charset="0"/>
              <a:buChar char="•"/>
            </a:pPr>
            <a:endParaRPr lang="vi-VN" sz="17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3158476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3;p18"/>
          <p:cNvSpPr txBox="1">
            <a:spLocks noGrp="1"/>
          </p:cNvSpPr>
          <p:nvPr>
            <p:ph type="title"/>
          </p:nvPr>
        </p:nvSpPr>
        <p:spPr>
          <a:prstGeom prst="rect">
            <a:avLst/>
          </a:prstGeom>
        </p:spPr>
        <p:txBody>
          <a:bodyPr spcFirstLastPara="1" wrap="square" lIns="91425" tIns="91425" rIns="91425" bIns="91425" anchor="ctr" anchorCtr="0">
            <a:noAutofit/>
          </a:bodyPr>
          <a:lstStyle/>
          <a:p>
            <a:pPr lvl="0">
              <a:buSzPts val="1100"/>
            </a:pPr>
            <a:r>
              <a:rPr lang="en-US" sz="3200" dirty="0" smtClean="0">
                <a:solidFill>
                  <a:schemeClr val="lt2"/>
                </a:solidFill>
              </a:rPr>
              <a:t>I</a:t>
            </a:r>
            <a:r>
              <a:rPr lang="vi-VN" sz="3200" dirty="0" smtClean="0">
                <a:solidFill>
                  <a:schemeClr val="lt2"/>
                </a:solidFill>
              </a:rPr>
              <a:t>I</a:t>
            </a:r>
            <a:r>
              <a:rPr lang="en-US" sz="3200" dirty="0" smtClean="0">
                <a:solidFill>
                  <a:schemeClr val="lt2"/>
                </a:solidFill>
              </a:rPr>
              <a:t>I</a:t>
            </a:r>
            <a:r>
              <a:rPr lang="vi-VN" sz="3200" dirty="0" smtClean="0">
                <a:solidFill>
                  <a:schemeClr val="lt2"/>
                </a:solidFill>
              </a:rPr>
              <a:t>. </a:t>
            </a:r>
            <a:r>
              <a:rPr lang="en-US" sz="3200" dirty="0" smtClean="0">
                <a:solidFill>
                  <a:schemeClr val="lt2"/>
                </a:solidFill>
              </a:rPr>
              <a:t>PHẦN MỀM - CODE</a:t>
            </a:r>
            <a:endParaRPr sz="2800" dirty="0"/>
          </a:p>
        </p:txBody>
      </p:sp>
      <p:pic>
        <p:nvPicPr>
          <p:cNvPr id="11" name="Picture 10"/>
          <p:cNvPicPr>
            <a:picLocks noChangeAspect="1"/>
          </p:cNvPicPr>
          <p:nvPr/>
        </p:nvPicPr>
        <p:blipFill>
          <a:blip r:embed="rId2"/>
          <a:stretch>
            <a:fillRect/>
          </a:stretch>
        </p:blipFill>
        <p:spPr>
          <a:xfrm>
            <a:off x="250234" y="1271475"/>
            <a:ext cx="4278198" cy="2765044"/>
          </a:xfrm>
          <a:prstGeom prst="rect">
            <a:avLst/>
          </a:prstGeom>
        </p:spPr>
      </p:pic>
      <p:pic>
        <p:nvPicPr>
          <p:cNvPr id="12" name="Picture 11"/>
          <p:cNvPicPr>
            <a:picLocks noChangeAspect="1"/>
          </p:cNvPicPr>
          <p:nvPr/>
        </p:nvPicPr>
        <p:blipFill>
          <a:blip r:embed="rId3"/>
          <a:stretch>
            <a:fillRect/>
          </a:stretch>
        </p:blipFill>
        <p:spPr>
          <a:xfrm>
            <a:off x="4411008" y="1015306"/>
            <a:ext cx="4800726" cy="3777442"/>
          </a:xfrm>
          <a:prstGeom prst="rect">
            <a:avLst/>
          </a:prstGeom>
        </p:spPr>
      </p:pic>
    </p:spTree>
    <p:extLst>
      <p:ext uri="{BB962C8B-B14F-4D97-AF65-F5344CB8AC3E}">
        <p14:creationId xmlns:p14="http://schemas.microsoft.com/office/powerpoint/2010/main" val="181088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3;p18"/>
          <p:cNvSpPr txBox="1">
            <a:spLocks noGrp="1"/>
          </p:cNvSpPr>
          <p:nvPr>
            <p:ph type="title"/>
          </p:nvPr>
        </p:nvSpPr>
        <p:spPr>
          <a:prstGeom prst="rect">
            <a:avLst/>
          </a:prstGeom>
        </p:spPr>
        <p:txBody>
          <a:bodyPr spcFirstLastPara="1" wrap="square" lIns="91425" tIns="91425" rIns="91425" bIns="91425" anchor="ctr" anchorCtr="0">
            <a:noAutofit/>
          </a:bodyPr>
          <a:lstStyle/>
          <a:p>
            <a:pPr lvl="0">
              <a:buSzPts val="1100"/>
            </a:pPr>
            <a:r>
              <a:rPr lang="en-US" sz="3200" dirty="0" smtClean="0">
                <a:solidFill>
                  <a:schemeClr val="lt2"/>
                </a:solidFill>
              </a:rPr>
              <a:t>I</a:t>
            </a:r>
            <a:r>
              <a:rPr lang="vi-VN" sz="3200" dirty="0" smtClean="0">
                <a:solidFill>
                  <a:schemeClr val="lt2"/>
                </a:solidFill>
              </a:rPr>
              <a:t>I</a:t>
            </a:r>
            <a:r>
              <a:rPr lang="en-US" sz="3200" dirty="0" smtClean="0">
                <a:solidFill>
                  <a:schemeClr val="lt2"/>
                </a:solidFill>
              </a:rPr>
              <a:t>I</a:t>
            </a:r>
            <a:r>
              <a:rPr lang="vi-VN" sz="3200" dirty="0" smtClean="0">
                <a:solidFill>
                  <a:schemeClr val="lt2"/>
                </a:solidFill>
              </a:rPr>
              <a:t>. </a:t>
            </a:r>
            <a:r>
              <a:rPr lang="en-US" sz="3200" dirty="0" smtClean="0">
                <a:solidFill>
                  <a:schemeClr val="lt2"/>
                </a:solidFill>
              </a:rPr>
              <a:t>PHẦN MỀM - CODE</a:t>
            </a:r>
            <a:endParaRPr sz="2800" dirty="0"/>
          </a:p>
        </p:txBody>
      </p:sp>
      <p:pic>
        <p:nvPicPr>
          <p:cNvPr id="4" name="Picture 3"/>
          <p:cNvPicPr>
            <a:picLocks noChangeAspect="1"/>
          </p:cNvPicPr>
          <p:nvPr/>
        </p:nvPicPr>
        <p:blipFill>
          <a:blip r:embed="rId2"/>
          <a:stretch>
            <a:fillRect/>
          </a:stretch>
        </p:blipFill>
        <p:spPr>
          <a:xfrm>
            <a:off x="4378192" y="1305947"/>
            <a:ext cx="4250983" cy="2667070"/>
          </a:xfrm>
          <a:prstGeom prst="rect">
            <a:avLst/>
          </a:prstGeom>
        </p:spPr>
      </p:pic>
      <p:pic>
        <p:nvPicPr>
          <p:cNvPr id="5" name="Picture 4"/>
          <p:cNvPicPr>
            <a:picLocks noChangeAspect="1"/>
          </p:cNvPicPr>
          <p:nvPr/>
        </p:nvPicPr>
        <p:blipFill>
          <a:blip r:embed="rId3"/>
          <a:stretch>
            <a:fillRect/>
          </a:stretch>
        </p:blipFill>
        <p:spPr>
          <a:xfrm>
            <a:off x="550590" y="988136"/>
            <a:ext cx="3456305" cy="3380103"/>
          </a:xfrm>
          <a:prstGeom prst="rect">
            <a:avLst/>
          </a:prstGeom>
        </p:spPr>
      </p:pic>
    </p:spTree>
    <p:extLst>
      <p:ext uri="{BB962C8B-B14F-4D97-AF65-F5344CB8AC3E}">
        <p14:creationId xmlns:p14="http://schemas.microsoft.com/office/powerpoint/2010/main" val="425574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3;p18"/>
          <p:cNvSpPr txBox="1">
            <a:spLocks noGrp="1"/>
          </p:cNvSpPr>
          <p:nvPr>
            <p:ph type="title"/>
          </p:nvPr>
        </p:nvSpPr>
        <p:spPr>
          <a:xfrm>
            <a:off x="543694" y="489651"/>
            <a:ext cx="8114400" cy="513000"/>
          </a:xfrm>
          <a:prstGeom prst="rect">
            <a:avLst/>
          </a:prstGeom>
        </p:spPr>
        <p:txBody>
          <a:bodyPr spcFirstLastPara="1" wrap="square" lIns="91425" tIns="91425" rIns="91425" bIns="91425" anchor="ctr" anchorCtr="0">
            <a:noAutofit/>
          </a:bodyPr>
          <a:lstStyle/>
          <a:p>
            <a:pPr lvl="0">
              <a:buSzPts val="1100"/>
            </a:pPr>
            <a:r>
              <a:rPr lang="en-US" sz="3200" dirty="0" smtClean="0">
                <a:solidFill>
                  <a:schemeClr val="lt2"/>
                </a:solidFill>
              </a:rPr>
              <a:t>IV. KẾT QUẢ</a:t>
            </a:r>
            <a:endParaRPr sz="2800" dirty="0"/>
          </a:p>
        </p:txBody>
      </p:sp>
      <p:sp>
        <p:nvSpPr>
          <p:cNvPr id="4" name="TextBox 3"/>
          <p:cNvSpPr txBox="1"/>
          <p:nvPr/>
        </p:nvSpPr>
        <p:spPr>
          <a:xfrm>
            <a:off x="768402" y="1229444"/>
            <a:ext cx="7407409" cy="2862322"/>
          </a:xfrm>
          <a:prstGeom prst="rect">
            <a:avLst/>
          </a:prstGeom>
          <a:noFill/>
        </p:spPr>
        <p:txBody>
          <a:bodyPr wrap="square" rtlCol="0">
            <a:spAutoFit/>
          </a:bodyPr>
          <a:lstStyle/>
          <a:p>
            <a:r>
              <a:rPr lang="vi-VN" sz="1800" dirty="0">
                <a:latin typeface="Roboto" panose="020B0604020202020204" charset="0"/>
                <a:ea typeface="Roboto" panose="020B0604020202020204" charset="0"/>
              </a:rPr>
              <a:t>Kiểm tra trên từng Module cảm biến:</a:t>
            </a:r>
          </a:p>
          <a:p>
            <a:r>
              <a:rPr lang="vi-VN" sz="1800" dirty="0">
                <a:latin typeface="Roboto" panose="020B0604020202020204" charset="0"/>
                <a:ea typeface="Roboto" panose="020B0604020202020204" charset="0"/>
              </a:rPr>
              <a:t>-Cảm biến Ánh sáng: Khi trời tối Led 1 tự động sáng, khi trời sáng led 1 tắt</a:t>
            </a:r>
          </a:p>
          <a:p>
            <a:r>
              <a:rPr lang="vi-VN" sz="1800" dirty="0">
                <a:latin typeface="Roboto" panose="020B0604020202020204" charset="0"/>
                <a:ea typeface="Roboto" panose="020B0604020202020204" charset="0"/>
              </a:rPr>
              <a:t>-Cảm biến siêu âm: Khi nhận biết vật thể đến gần trong khoảng cách 50 cm tự động kích cho relay để mở khóa trong 20 giây</a:t>
            </a:r>
          </a:p>
          <a:p>
            <a:r>
              <a:rPr lang="vi-VN" sz="1800" dirty="0">
                <a:latin typeface="Roboto" panose="020B0604020202020204" charset="0"/>
                <a:ea typeface="Roboto" panose="020B0604020202020204" charset="0"/>
              </a:rPr>
              <a:t>-Cảm biến chuyển động: Khi nhận biết có chuyển động Led 2 sẽ sáng đèn trong 10s</a:t>
            </a:r>
          </a:p>
          <a:p>
            <a:r>
              <a:rPr lang="vi-VN" sz="1800" dirty="0">
                <a:latin typeface="Roboto" panose="020B0604020202020204" charset="0"/>
                <a:ea typeface="Roboto" panose="020B0604020202020204" charset="0"/>
              </a:rPr>
              <a:t>Các cảm biết có thể hoạt động song song do sử dung hàm millis() nên sẽ không làm chương trình ngắt để đợi 20 giây khóa cửa hay 10 giây sáng đèn.</a:t>
            </a:r>
          </a:p>
        </p:txBody>
      </p:sp>
    </p:spTree>
    <p:extLst>
      <p:ext uri="{BB962C8B-B14F-4D97-AF65-F5344CB8AC3E}">
        <p14:creationId xmlns:p14="http://schemas.microsoft.com/office/powerpoint/2010/main" val="265615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3;p18"/>
          <p:cNvSpPr txBox="1">
            <a:spLocks noGrp="1"/>
          </p:cNvSpPr>
          <p:nvPr>
            <p:ph type="title"/>
          </p:nvPr>
        </p:nvSpPr>
        <p:spPr>
          <a:xfrm>
            <a:off x="397697" y="420495"/>
            <a:ext cx="8114400" cy="513000"/>
          </a:xfrm>
          <a:prstGeom prst="rect">
            <a:avLst/>
          </a:prstGeom>
        </p:spPr>
        <p:txBody>
          <a:bodyPr spcFirstLastPara="1" wrap="square" lIns="91425" tIns="91425" rIns="91425" bIns="91425" anchor="ctr" anchorCtr="0">
            <a:noAutofit/>
          </a:bodyPr>
          <a:lstStyle/>
          <a:p>
            <a:pPr lvl="0">
              <a:buSzPts val="1100"/>
            </a:pPr>
            <a:r>
              <a:rPr lang="en-US" sz="3200" dirty="0" smtClean="0">
                <a:solidFill>
                  <a:schemeClr val="lt2"/>
                </a:solidFill>
              </a:rPr>
              <a:t>V.TỔNG KẾT</a:t>
            </a:r>
            <a:endParaRPr sz="2800" dirty="0"/>
          </a:p>
        </p:txBody>
      </p:sp>
      <p:sp>
        <p:nvSpPr>
          <p:cNvPr id="4" name="TextBox 3"/>
          <p:cNvSpPr txBox="1"/>
          <p:nvPr/>
        </p:nvSpPr>
        <p:spPr>
          <a:xfrm>
            <a:off x="315045" y="1736592"/>
            <a:ext cx="184731" cy="307777"/>
          </a:xfrm>
          <a:prstGeom prst="rect">
            <a:avLst/>
          </a:prstGeom>
          <a:noFill/>
        </p:spPr>
        <p:txBody>
          <a:bodyPr wrap="none" rtlCol="0">
            <a:spAutoFit/>
          </a:bodyPr>
          <a:lstStyle/>
          <a:p>
            <a:endParaRPr lang="en-US" dirty="0"/>
          </a:p>
        </p:txBody>
      </p:sp>
      <p:sp>
        <p:nvSpPr>
          <p:cNvPr id="5" name="TextBox 4"/>
          <p:cNvSpPr txBox="1"/>
          <p:nvPr/>
        </p:nvSpPr>
        <p:spPr>
          <a:xfrm>
            <a:off x="130628" y="1109078"/>
            <a:ext cx="3496236" cy="2308324"/>
          </a:xfrm>
          <a:prstGeom prst="rect">
            <a:avLst/>
          </a:prstGeom>
          <a:noFill/>
        </p:spPr>
        <p:txBody>
          <a:bodyPr wrap="square" rtlCol="0">
            <a:spAutoFit/>
          </a:bodyPr>
          <a:lstStyle/>
          <a:p>
            <a:pPr algn="just"/>
            <a:r>
              <a:rPr lang="en-US" sz="1600" dirty="0">
                <a:latin typeface="Roboto" panose="020B0604020202020204" charset="0"/>
                <a:ea typeface="Roboto" panose="020B0604020202020204" charset="0"/>
              </a:rPr>
              <a:t> </a:t>
            </a:r>
            <a:r>
              <a:rPr lang="en-US" sz="1600" dirty="0" smtClean="0">
                <a:latin typeface="Roboto" panose="020B0604020202020204" charset="0"/>
                <a:ea typeface="Roboto" panose="020B0604020202020204" charset="0"/>
              </a:rPr>
              <a:t>   </a:t>
            </a:r>
            <a:r>
              <a:rPr lang="vi-VN" sz="1600" dirty="0" smtClean="0">
                <a:latin typeface="Roboto" panose="020B0604020202020204" charset="0"/>
                <a:ea typeface="Roboto" panose="020B0604020202020204" charset="0"/>
              </a:rPr>
              <a:t>Ưu </a:t>
            </a:r>
            <a:r>
              <a:rPr lang="vi-VN" sz="1600" dirty="0">
                <a:latin typeface="Roboto" panose="020B0604020202020204" charset="0"/>
                <a:ea typeface="Roboto" panose="020B0604020202020204" charset="0"/>
              </a:rPr>
              <a:t>điểm của các hệ thống điều khiển thiết bị trong </a:t>
            </a:r>
            <a:r>
              <a:rPr lang="vi-VN" sz="1600" dirty="0" smtClean="0">
                <a:latin typeface="Roboto" panose="020B0604020202020204" charset="0"/>
                <a:ea typeface="Roboto" panose="020B0604020202020204" charset="0"/>
              </a:rPr>
              <a:t>nhà </a:t>
            </a:r>
            <a:r>
              <a:rPr lang="vi-VN" sz="1600" dirty="0">
                <a:latin typeface="Roboto" panose="020B0604020202020204" charset="0"/>
                <a:ea typeface="Roboto" panose="020B0604020202020204" charset="0"/>
              </a:rPr>
              <a:t>thông </a:t>
            </a:r>
            <a:r>
              <a:rPr lang="vi-VN" sz="1600" dirty="0" smtClean="0">
                <a:latin typeface="Roboto" panose="020B0604020202020204" charset="0"/>
                <a:ea typeface="Roboto" panose="020B0604020202020204" charset="0"/>
              </a:rPr>
              <a:t>minh</a:t>
            </a:r>
            <a:r>
              <a:rPr lang="en-US" sz="1600" dirty="0" smtClean="0">
                <a:latin typeface="Roboto" panose="020B0604020202020204" charset="0"/>
                <a:ea typeface="Roboto" panose="020B0604020202020204" charset="0"/>
              </a:rPr>
              <a:t>:</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Tăng </a:t>
            </a:r>
            <a:r>
              <a:rPr lang="vi-VN" sz="1600" dirty="0">
                <a:latin typeface="Roboto" panose="020B0604020202020204" charset="0"/>
                <a:ea typeface="Roboto" panose="020B0604020202020204" charset="0"/>
              </a:rPr>
              <a:t>tính tiện nghi và an toàn</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Tối </a:t>
            </a:r>
            <a:r>
              <a:rPr lang="vi-VN" sz="1600" dirty="0">
                <a:latin typeface="Roboto" panose="020B0604020202020204" charset="0"/>
                <a:ea typeface="Roboto" panose="020B0604020202020204" charset="0"/>
              </a:rPr>
              <a:t>ưu hóa năng lượng</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Tích </a:t>
            </a:r>
            <a:r>
              <a:rPr lang="vi-VN" sz="1600" dirty="0">
                <a:latin typeface="Roboto" panose="020B0604020202020204" charset="0"/>
                <a:ea typeface="Roboto" panose="020B0604020202020204" charset="0"/>
              </a:rPr>
              <a:t>hợp và tương thích</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Giảm </a:t>
            </a:r>
            <a:r>
              <a:rPr lang="vi-VN" sz="1600" dirty="0">
                <a:latin typeface="Roboto" panose="020B0604020202020204" charset="0"/>
                <a:ea typeface="Roboto" panose="020B0604020202020204" charset="0"/>
              </a:rPr>
              <a:t>thời gian và công sức sử dụng</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Nâng </a:t>
            </a:r>
            <a:r>
              <a:rPr lang="vi-VN" sz="1600" dirty="0">
                <a:latin typeface="Roboto" panose="020B0604020202020204" charset="0"/>
                <a:ea typeface="Roboto" panose="020B0604020202020204" charset="0"/>
              </a:rPr>
              <a:t>cao trải nghiệm người dùng </a:t>
            </a:r>
          </a:p>
          <a:p>
            <a:pPr algn="just"/>
            <a:endParaRPr lang="vi-VN" sz="1600" dirty="0">
              <a:latin typeface="Roboto" panose="020B0604020202020204" charset="0"/>
              <a:ea typeface="Roboto" panose="020B0604020202020204" charset="0"/>
            </a:endParaRPr>
          </a:p>
        </p:txBody>
      </p:sp>
      <p:sp>
        <p:nvSpPr>
          <p:cNvPr id="6" name="TextBox 5"/>
          <p:cNvSpPr txBox="1"/>
          <p:nvPr/>
        </p:nvSpPr>
        <p:spPr>
          <a:xfrm>
            <a:off x="5471033" y="2693256"/>
            <a:ext cx="3457816" cy="1815882"/>
          </a:xfrm>
          <a:prstGeom prst="rect">
            <a:avLst/>
          </a:prstGeom>
          <a:noFill/>
        </p:spPr>
        <p:txBody>
          <a:bodyPr wrap="square" rtlCol="0">
            <a:spAutoFit/>
          </a:bodyPr>
          <a:lstStyle/>
          <a:p>
            <a:pPr algn="just"/>
            <a:r>
              <a:rPr lang="en-US" sz="1600" dirty="0" smtClean="0">
                <a:latin typeface="Roboto" panose="020B0604020202020204" charset="0"/>
                <a:ea typeface="Roboto" panose="020B0604020202020204" charset="0"/>
              </a:rPr>
              <a:t>    </a:t>
            </a:r>
            <a:r>
              <a:rPr lang="vi-VN" sz="1600" dirty="0" smtClean="0">
                <a:latin typeface="Roboto" panose="020B0604020202020204" charset="0"/>
                <a:ea typeface="Roboto" panose="020B0604020202020204" charset="0"/>
              </a:rPr>
              <a:t>Nhược </a:t>
            </a:r>
            <a:r>
              <a:rPr lang="vi-VN" sz="1600" dirty="0">
                <a:latin typeface="Roboto" panose="020B0604020202020204" charset="0"/>
                <a:ea typeface="Roboto" panose="020B0604020202020204" charset="0"/>
              </a:rPr>
              <a:t>điểm của các hệ thống điều khiển thiết bị trong nhà thông </a:t>
            </a:r>
            <a:r>
              <a:rPr lang="vi-VN" sz="1600" dirty="0" smtClean="0">
                <a:latin typeface="Roboto" panose="020B0604020202020204" charset="0"/>
                <a:ea typeface="Roboto" panose="020B0604020202020204" charset="0"/>
              </a:rPr>
              <a:t>minh</a:t>
            </a:r>
            <a:r>
              <a:rPr lang="en-US" sz="1600" dirty="0" smtClean="0">
                <a:latin typeface="Roboto" panose="020B0604020202020204" charset="0"/>
                <a:ea typeface="Roboto" panose="020B0604020202020204" charset="0"/>
              </a:rPr>
              <a:t> :</a:t>
            </a:r>
          </a:p>
          <a:p>
            <a:pPr algn="just"/>
            <a:r>
              <a:rPr lang="en-US" sz="1600" dirty="0" smtClean="0">
                <a:latin typeface="Roboto" panose="020B0604020202020204" charset="0"/>
                <a:ea typeface="Roboto" panose="020B0604020202020204" charset="0"/>
              </a:rPr>
              <a:t> - </a:t>
            </a:r>
            <a:r>
              <a:rPr lang="vi-VN" sz="1600" dirty="0">
                <a:latin typeface="Roboto" panose="020B0604020202020204" charset="0"/>
                <a:ea typeface="Roboto" panose="020B0604020202020204" charset="0"/>
              </a:rPr>
              <a:t>Chi phí đầu tư ban đầu cao</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Cập </a:t>
            </a:r>
            <a:r>
              <a:rPr lang="vi-VN" sz="1600" dirty="0">
                <a:latin typeface="Roboto" panose="020B0604020202020204" charset="0"/>
                <a:ea typeface="Roboto" panose="020B0604020202020204" charset="0"/>
              </a:rPr>
              <a:t>nhật phần mềm</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Rủi </a:t>
            </a:r>
            <a:r>
              <a:rPr lang="vi-VN" sz="1600" dirty="0">
                <a:latin typeface="Roboto" panose="020B0604020202020204" charset="0"/>
                <a:ea typeface="Roboto" panose="020B0604020202020204" charset="0"/>
              </a:rPr>
              <a:t>ro về bảo mật</a:t>
            </a:r>
          </a:p>
          <a:p>
            <a:pPr algn="just"/>
            <a:r>
              <a:rPr lang="en-US" sz="1600" dirty="0" smtClean="0">
                <a:latin typeface="Roboto" panose="020B0604020202020204" charset="0"/>
                <a:ea typeface="Roboto" panose="020B0604020202020204" charset="0"/>
              </a:rPr>
              <a:t> - </a:t>
            </a:r>
            <a:r>
              <a:rPr lang="vi-VN" sz="1600" dirty="0" smtClean="0">
                <a:latin typeface="Roboto" panose="020B0604020202020204" charset="0"/>
                <a:ea typeface="Roboto" panose="020B0604020202020204" charset="0"/>
              </a:rPr>
              <a:t>Độ </a:t>
            </a:r>
            <a:r>
              <a:rPr lang="vi-VN" sz="1600" dirty="0">
                <a:latin typeface="Roboto" panose="020B0604020202020204" charset="0"/>
                <a:ea typeface="Roboto" panose="020B0604020202020204" charset="0"/>
              </a:rPr>
              <a:t>tin cậy</a:t>
            </a:r>
          </a:p>
        </p:txBody>
      </p:sp>
      <p:grpSp>
        <p:nvGrpSpPr>
          <p:cNvPr id="7" name="Google Shape;1694;p27"/>
          <p:cNvGrpSpPr/>
          <p:nvPr/>
        </p:nvGrpSpPr>
        <p:grpSpPr>
          <a:xfrm>
            <a:off x="1618057" y="3204627"/>
            <a:ext cx="1953928" cy="1391146"/>
            <a:chOff x="1828850" y="2765150"/>
            <a:chExt cx="1070200" cy="1008825"/>
          </a:xfrm>
        </p:grpSpPr>
        <p:sp>
          <p:nvSpPr>
            <p:cNvPr id="8" name="Google Shape;1695;p27"/>
            <p:cNvSpPr/>
            <p:nvPr/>
          </p:nvSpPr>
          <p:spPr>
            <a:xfrm>
              <a:off x="1828850" y="2766100"/>
              <a:ext cx="1070200" cy="1007875"/>
            </a:xfrm>
            <a:custGeom>
              <a:avLst/>
              <a:gdLst/>
              <a:ahLst/>
              <a:cxnLst/>
              <a:rect l="l" t="t" r="r" b="b"/>
              <a:pathLst>
                <a:path w="42808" h="40315" extrusionOk="0">
                  <a:moveTo>
                    <a:pt x="42808" y="14416"/>
                  </a:moveTo>
                  <a:lnTo>
                    <a:pt x="0" y="40315"/>
                  </a:lnTo>
                  <a:lnTo>
                    <a:pt x="108" y="0"/>
                  </a:lnTo>
                </a:path>
              </a:pathLst>
            </a:custGeom>
            <a:noFill/>
            <a:ln w="76200" cap="flat" cmpd="sng">
              <a:solidFill>
                <a:schemeClr val="accent2"/>
              </a:solidFill>
              <a:prstDash val="solid"/>
              <a:round/>
              <a:headEnd type="none" w="med" len="med"/>
              <a:tailEnd type="none" w="med" len="med"/>
            </a:ln>
          </p:spPr>
        </p:sp>
        <p:sp>
          <p:nvSpPr>
            <p:cNvPr id="9" name="Google Shape;1696;p27"/>
            <p:cNvSpPr/>
            <p:nvPr/>
          </p:nvSpPr>
          <p:spPr>
            <a:xfrm>
              <a:off x="1828850" y="2765150"/>
              <a:ext cx="1070200" cy="1004800"/>
            </a:xfrm>
            <a:custGeom>
              <a:avLst/>
              <a:gdLst/>
              <a:ahLst/>
              <a:cxnLst/>
              <a:rect l="l" t="t" r="r" b="b"/>
              <a:pathLst>
                <a:path w="42808" h="40192" extrusionOk="0">
                  <a:moveTo>
                    <a:pt x="42808" y="14293"/>
                  </a:moveTo>
                  <a:lnTo>
                    <a:pt x="0" y="40192"/>
                  </a:lnTo>
                  <a:lnTo>
                    <a:pt x="108" y="0"/>
                  </a:lnTo>
                </a:path>
              </a:pathLst>
            </a:custGeom>
            <a:noFill/>
            <a:ln w="28575" cap="flat" cmpd="sng">
              <a:solidFill>
                <a:schemeClr val="accent4"/>
              </a:solidFill>
              <a:prstDash val="solid"/>
              <a:round/>
              <a:headEnd type="none" w="med" len="med"/>
              <a:tailEnd type="none" w="med" len="med"/>
            </a:ln>
          </p:spPr>
        </p:sp>
      </p:grpSp>
      <p:grpSp>
        <p:nvGrpSpPr>
          <p:cNvPr id="10" name="Google Shape;1697;p27"/>
          <p:cNvGrpSpPr/>
          <p:nvPr/>
        </p:nvGrpSpPr>
        <p:grpSpPr>
          <a:xfrm>
            <a:off x="5471033" y="1096857"/>
            <a:ext cx="2152803" cy="1417668"/>
            <a:chOff x="5659725" y="1742100"/>
            <a:chExt cx="1895800" cy="1151888"/>
          </a:xfrm>
        </p:grpSpPr>
        <p:sp>
          <p:nvSpPr>
            <p:cNvPr id="11" name="Google Shape;1698;p27"/>
            <p:cNvSpPr/>
            <p:nvPr/>
          </p:nvSpPr>
          <p:spPr>
            <a:xfrm>
              <a:off x="5659725" y="1746113"/>
              <a:ext cx="1895800" cy="1147875"/>
            </a:xfrm>
            <a:custGeom>
              <a:avLst/>
              <a:gdLst/>
              <a:ahLst/>
              <a:cxnLst/>
              <a:rect l="l" t="t" r="r" b="b"/>
              <a:pathLst>
                <a:path w="75832" h="45915" extrusionOk="0">
                  <a:moveTo>
                    <a:pt x="0" y="45915"/>
                  </a:moveTo>
                  <a:lnTo>
                    <a:pt x="75832" y="0"/>
                  </a:lnTo>
                  <a:lnTo>
                    <a:pt x="75594" y="39804"/>
                  </a:lnTo>
                </a:path>
              </a:pathLst>
            </a:custGeom>
            <a:noFill/>
            <a:ln w="76200" cap="flat" cmpd="sng">
              <a:solidFill>
                <a:schemeClr val="accent2"/>
              </a:solidFill>
              <a:prstDash val="solid"/>
              <a:round/>
              <a:headEnd type="none" w="med" len="med"/>
              <a:tailEnd type="none" w="med" len="med"/>
            </a:ln>
          </p:spPr>
        </p:sp>
        <p:sp>
          <p:nvSpPr>
            <p:cNvPr id="12" name="Google Shape;1699;p27"/>
            <p:cNvSpPr/>
            <p:nvPr/>
          </p:nvSpPr>
          <p:spPr>
            <a:xfrm>
              <a:off x="5659725" y="1742100"/>
              <a:ext cx="1895800" cy="1147875"/>
            </a:xfrm>
            <a:custGeom>
              <a:avLst/>
              <a:gdLst/>
              <a:ahLst/>
              <a:cxnLst/>
              <a:rect l="l" t="t" r="r" b="b"/>
              <a:pathLst>
                <a:path w="75832" h="45915" extrusionOk="0">
                  <a:moveTo>
                    <a:pt x="0" y="45915"/>
                  </a:moveTo>
                  <a:lnTo>
                    <a:pt x="75832" y="0"/>
                  </a:lnTo>
                  <a:lnTo>
                    <a:pt x="75594" y="39804"/>
                  </a:lnTo>
                </a:path>
              </a:pathLst>
            </a:custGeom>
            <a:noFill/>
            <a:ln w="28575" cap="flat" cmpd="sng">
              <a:solidFill>
                <a:schemeClr val="accent4"/>
              </a:solidFill>
              <a:prstDash val="solid"/>
              <a:round/>
              <a:headEnd type="none" w="med" len="med"/>
              <a:tailEnd type="none" w="med" len="med"/>
            </a:ln>
          </p:spPr>
        </p:sp>
      </p:grpSp>
      <p:sp>
        <p:nvSpPr>
          <p:cNvPr id="13" name="TextBox 12"/>
          <p:cNvSpPr txBox="1"/>
          <p:nvPr/>
        </p:nvSpPr>
        <p:spPr>
          <a:xfrm>
            <a:off x="3672423" y="2299531"/>
            <a:ext cx="1698172" cy="1598279"/>
          </a:xfrm>
          <a:prstGeom prst="rect">
            <a:avLst/>
          </a:prstGeom>
          <a:blipFill>
            <a:blip r:embed="rId2"/>
            <a:stretch>
              <a:fillRect/>
            </a:stretch>
          </a:blipFill>
        </p:spPr>
        <p:txBody>
          <a:bodyPr wrap="square" rtlCol="0">
            <a:spAutoFit/>
          </a:bodyPr>
          <a:lstStyle/>
          <a:p>
            <a:endParaRPr lang="en-US"/>
          </a:p>
        </p:txBody>
      </p:sp>
    </p:spTree>
    <p:extLst>
      <p:ext uri="{BB962C8B-B14F-4D97-AF65-F5344CB8AC3E}">
        <p14:creationId xmlns:p14="http://schemas.microsoft.com/office/powerpoint/2010/main" val="1454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2"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righ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099"/>
        <p:cNvGrpSpPr/>
        <p:nvPr/>
      </p:nvGrpSpPr>
      <p:grpSpPr>
        <a:xfrm>
          <a:off x="0" y="0"/>
          <a:ext cx="0" cy="0"/>
          <a:chOff x="0" y="0"/>
          <a:chExt cx="0" cy="0"/>
        </a:xfrm>
      </p:grpSpPr>
      <p:sp>
        <p:nvSpPr>
          <p:cNvPr id="2" name="Rectangle 1"/>
          <p:cNvSpPr/>
          <p:nvPr/>
        </p:nvSpPr>
        <p:spPr>
          <a:xfrm>
            <a:off x="4177554" y="-242047"/>
            <a:ext cx="4652682" cy="5746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83;p17"/>
          <p:cNvSpPr txBox="1">
            <a:spLocks/>
          </p:cNvSpPr>
          <p:nvPr/>
        </p:nvSpPr>
        <p:spPr>
          <a:xfrm>
            <a:off x="467091" y="2374641"/>
            <a:ext cx="3124896" cy="513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1pPr>
            <a:lvl2pPr marR="0" lvl="1"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ctr"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pPr marL="0" marR="0" lvl="0" indent="0" algn="ctr" defTabSz="914400" rtl="0" eaLnBrk="1" fontAlgn="auto" latinLnBrk="0" hangingPunct="1">
              <a:lnSpc>
                <a:spcPct val="100000"/>
              </a:lnSpc>
              <a:spcBef>
                <a:spcPts val="0"/>
              </a:spcBef>
              <a:spcAft>
                <a:spcPts val="0"/>
              </a:spcAft>
              <a:buClr>
                <a:srgbClr val="000000"/>
              </a:buClr>
              <a:buSzPts val="1100"/>
              <a:buFont typeface="Fira Sans Extra Condensed SemiBold"/>
              <a:buNone/>
              <a:tabLst/>
              <a:defRPr/>
            </a:pPr>
            <a:r>
              <a:rPr lang="en-US" sz="4000" dirty="0" smtClean="0">
                <a:solidFill>
                  <a:schemeClr val="tx2"/>
                </a:solidFill>
              </a:rPr>
              <a:t>CẢM ƠN THẦY VÀ CÁC BẠN ĐÃ LẮNG NGHE!</a:t>
            </a:r>
            <a:endParaRPr kumimoji="0" lang="en-US" sz="4000" i="0" u="none" strike="noStrike" kern="0" normalizeH="0" baseline="0" noProof="0" dirty="0">
              <a:solidFill>
                <a:schemeClr val="tx2"/>
              </a:solidFill>
              <a:uLnTx/>
              <a:uFillTx/>
              <a:sym typeface="Fira Sans Extra Condensed SemiBold"/>
            </a:endParaRPr>
          </a:p>
        </p:txBody>
      </p:sp>
      <p:pic>
        <p:nvPicPr>
          <p:cNvPr id="1026" name="Picture 2" descr="How To Shake Hands Like A Gentleman - Handshake Etiquette For Confident  Introdu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495" y="959222"/>
            <a:ext cx="5698308" cy="35541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271" y="1631583"/>
            <a:ext cx="1525972" cy="1453228"/>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329" y="1639017"/>
            <a:ext cx="1419393" cy="1428967"/>
          </a:xfrm>
          <a:prstGeom prst="rect">
            <a:avLst/>
          </a:prstGeom>
          <a:blipFill>
            <a:blip r:embed="rId4"/>
            <a:stretch>
              <a:fillRect/>
            </a:stretch>
          </a:blipFill>
        </p:spPr>
      </p:pic>
      <p:cxnSp>
        <p:nvCxnSpPr>
          <p:cNvPr id="1108" name="Google Shape;1108;p20"/>
          <p:cNvCxnSpPr>
            <a:stCxn id="1109" idx="2"/>
            <a:endCxn id="1110" idx="0"/>
          </p:cNvCxnSpPr>
          <p:nvPr/>
        </p:nvCxnSpPr>
        <p:spPr>
          <a:xfrm rot="-5400000" flipH="1">
            <a:off x="3122149" y="2430119"/>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1" name="Google Shape;1111;p20"/>
          <p:cNvSpPr/>
          <p:nvPr/>
        </p:nvSpPr>
        <p:spPr>
          <a:xfrm>
            <a:off x="120649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2" name="Google Shape;1112;p20"/>
          <p:cNvCxnSpPr>
            <a:stCxn id="1113" idx="2"/>
            <a:endCxn id="1110" idx="0"/>
          </p:cNvCxnSpPr>
          <p:nvPr/>
        </p:nvCxnSpPr>
        <p:spPr>
          <a:xfrm rot="5400000">
            <a:off x="5617299" y="2430119"/>
            <a:ext cx="550200" cy="2495100"/>
          </a:xfrm>
          <a:prstGeom prst="bentConnector3">
            <a:avLst>
              <a:gd name="adj1" fmla="val 49989"/>
            </a:avLst>
          </a:prstGeom>
          <a:noFill/>
          <a:ln w="76200" cap="flat" cmpd="sng">
            <a:solidFill>
              <a:schemeClr val="accent2"/>
            </a:solidFill>
            <a:prstDash val="solid"/>
            <a:round/>
            <a:headEnd type="none" w="med" len="med"/>
            <a:tailEnd type="none" w="med" len="med"/>
          </a:ln>
        </p:spPr>
      </p:cxnSp>
      <p:sp>
        <p:nvSpPr>
          <p:cNvPr id="1114" name="Google Shape;1114;p20"/>
          <p:cNvSpPr/>
          <p:nvPr/>
        </p:nvSpPr>
        <p:spPr>
          <a:xfrm>
            <a:off x="6196749" y="1516169"/>
            <a:ext cx="1886400" cy="18864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120649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6196749" y="1516169"/>
            <a:ext cx="1886400" cy="188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txBox="1">
            <a:spLocks noGrp="1"/>
          </p:cNvSpPr>
          <p:nvPr>
            <p:ph type="title"/>
          </p:nvPr>
        </p:nvSpPr>
        <p:spPr>
          <a:xfrm>
            <a:off x="587050" y="285699"/>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3400" dirty="0" smtClean="0"/>
              <a:t>CÁC THÀNH VIÊN NHÓM</a:t>
            </a:r>
            <a:endParaRPr sz="3400" dirty="0"/>
          </a:p>
        </p:txBody>
      </p:sp>
      <p:sp>
        <p:nvSpPr>
          <p:cNvPr id="1124" name="Google Shape;1124;p20"/>
          <p:cNvSpPr txBox="1"/>
          <p:nvPr/>
        </p:nvSpPr>
        <p:spPr>
          <a:xfrm>
            <a:off x="1343802" y="3084811"/>
            <a:ext cx="1619909" cy="28717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smtClean="0">
                <a:solidFill>
                  <a:schemeClr val="accent1"/>
                </a:solidFill>
                <a:latin typeface="Fira Sans Extra Condensed SemiBold"/>
                <a:ea typeface="Fira Sans Extra Condensed SemiBold"/>
                <a:cs typeface="Fira Sans Extra Condensed SemiBold"/>
                <a:sym typeface="Fira Sans Extra Condensed SemiBold"/>
              </a:rPr>
              <a:t>NGUYỄN NGỌC LỢI</a:t>
            </a:r>
            <a:endParaRPr sz="1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1127" name="Google Shape;1127;p20"/>
          <p:cNvSpPr txBox="1"/>
          <p:nvPr/>
        </p:nvSpPr>
        <p:spPr>
          <a:xfrm>
            <a:off x="6399843" y="3109506"/>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smtClean="0">
                <a:solidFill>
                  <a:schemeClr val="accent1"/>
                </a:solidFill>
                <a:latin typeface="Fira Sans Extra Condensed SemiBold"/>
                <a:ea typeface="Fira Sans Extra Condensed SemiBold"/>
                <a:cs typeface="Fira Sans Extra Condensed SemiBold"/>
                <a:sym typeface="Fira Sans Extra Condensed SemiBold"/>
              </a:rPr>
              <a:t>PHAN TOÀN Ý</a:t>
            </a:r>
            <a:endParaRPr sz="1600" dirty="0">
              <a:solidFill>
                <a:schemeClr val="accent1"/>
              </a:solidFill>
              <a:latin typeface="Fira Sans Extra Condensed SemiBold"/>
              <a:ea typeface="Fira Sans Extra Condensed SemiBold"/>
              <a:cs typeface="Fira Sans Extra Condensed SemiBold"/>
              <a:sym typeface="Fira Sans Extra Condensed SemiBold"/>
            </a:endParaRPr>
          </a:p>
        </p:txBody>
      </p:sp>
      <p:cxnSp>
        <p:nvCxnSpPr>
          <p:cNvPr id="1130" name="Google Shape;1130;p20"/>
          <p:cNvCxnSpPr>
            <a:stCxn id="1113" idx="2"/>
            <a:endCxn id="1110" idx="0"/>
          </p:cNvCxnSpPr>
          <p:nvPr/>
        </p:nvCxnSpPr>
        <p:spPr>
          <a:xfrm rot="5400000">
            <a:off x="5617299" y="2430119"/>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sp>
        <p:nvSpPr>
          <p:cNvPr id="1132" name="Google Shape;1132;p20"/>
          <p:cNvSpPr/>
          <p:nvPr/>
        </p:nvSpPr>
        <p:spPr>
          <a:xfrm>
            <a:off x="949600" y="128463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939826" y="127941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3701600" y="3952650"/>
            <a:ext cx="1886400" cy="653700"/>
          </a:xfrm>
          <a:prstGeom prst="roundRect">
            <a:avLst>
              <a:gd name="adj" fmla="val 16667"/>
            </a:avLst>
          </a:prstGeom>
          <a:gradFill>
            <a:gsLst>
              <a:gs pos="0">
                <a:schemeClr val="accent1"/>
              </a:gs>
              <a:gs pos="100000">
                <a:schemeClr val="accent2"/>
              </a:gs>
            </a:gsLst>
            <a:lin ang="0" scaled="0"/>
          </a:gra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701600" y="3952650"/>
            <a:ext cx="1886400" cy="6537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3" name="Google Shape;1143;p20"/>
          <p:cNvCxnSpPr/>
          <p:nvPr/>
        </p:nvCxnSpPr>
        <p:spPr>
          <a:xfrm rot="-5400000" flipH="1">
            <a:off x="3107648" y="2437760"/>
            <a:ext cx="550200" cy="2495100"/>
          </a:xfrm>
          <a:prstGeom prst="bentConnector3">
            <a:avLst>
              <a:gd name="adj1" fmla="val 49989"/>
            </a:avLst>
          </a:prstGeom>
          <a:noFill/>
          <a:ln w="28575" cap="flat" cmpd="sng">
            <a:solidFill>
              <a:schemeClr val="accent4"/>
            </a:solidFill>
            <a:prstDash val="solid"/>
            <a:round/>
            <a:headEnd type="none" w="med" len="med"/>
            <a:tailEnd type="none" w="med" len="med"/>
          </a:ln>
        </p:spPr>
      </p:cxnSp>
      <p:sp>
        <p:nvSpPr>
          <p:cNvPr id="1144" name="Google Shape;1144;p20"/>
          <p:cNvSpPr txBox="1"/>
          <p:nvPr/>
        </p:nvSpPr>
        <p:spPr>
          <a:xfrm>
            <a:off x="3872050" y="4152749"/>
            <a:ext cx="1544400" cy="25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dirty="0" smtClean="0">
                <a:solidFill>
                  <a:schemeClr val="lt1"/>
                </a:solidFill>
                <a:latin typeface="Fira Sans Extra Condensed SemiBold"/>
                <a:ea typeface="Fira Sans Extra Condensed SemiBold"/>
                <a:cs typeface="Fira Sans Extra Condensed SemiBold"/>
                <a:sym typeface="Fira Sans Extra Condensed SemiBold"/>
              </a:rPr>
              <a:t>NHÓM </a:t>
            </a:r>
            <a:endParaRPr sz="1800" dirty="0">
              <a:solidFill>
                <a:schemeClr val="lt1"/>
              </a:solidFill>
              <a:latin typeface="Fira Sans Extra Condensed SemiBold"/>
              <a:ea typeface="Fira Sans Extra Condensed SemiBold"/>
              <a:cs typeface="Fira Sans Extra Condensed SemiBold"/>
              <a:sym typeface="Fira Sans Extra Condensed SemiBold"/>
            </a:endParaRPr>
          </a:p>
        </p:txBody>
      </p:sp>
      <p:grpSp>
        <p:nvGrpSpPr>
          <p:cNvPr id="39" name="Google Shape;2150;p30"/>
          <p:cNvGrpSpPr/>
          <p:nvPr/>
        </p:nvGrpSpPr>
        <p:grpSpPr>
          <a:xfrm>
            <a:off x="1071006" y="1405004"/>
            <a:ext cx="338587" cy="332157"/>
            <a:chOff x="-1183550" y="3586525"/>
            <a:chExt cx="296175" cy="290550"/>
          </a:xfrm>
        </p:grpSpPr>
        <p:sp>
          <p:nvSpPr>
            <p:cNvPr id="40"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2150;p30"/>
          <p:cNvGrpSpPr/>
          <p:nvPr/>
        </p:nvGrpSpPr>
        <p:grpSpPr>
          <a:xfrm>
            <a:off x="6066479" y="1413732"/>
            <a:ext cx="338587" cy="332157"/>
            <a:chOff x="-1183550" y="3586525"/>
            <a:chExt cx="296175" cy="290550"/>
          </a:xfrm>
        </p:grpSpPr>
        <p:sp>
          <p:nvSpPr>
            <p:cNvPr id="70"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19"/>
                                        </p:tgtEl>
                                        <p:attrNameLst>
                                          <p:attrName>style.visibility</p:attrName>
                                        </p:attrNameLst>
                                      </p:cBhvr>
                                      <p:to>
                                        <p:strVal val="visible"/>
                                      </p:to>
                                    </p:set>
                                    <p:anim calcmode="lin" valueType="num">
                                      <p:cBhvr additive="base">
                                        <p:cTn id="7" dur="500" fill="hold"/>
                                        <p:tgtEl>
                                          <p:spTgt spid="1119"/>
                                        </p:tgtEl>
                                        <p:attrNameLst>
                                          <p:attrName>ppt_x</p:attrName>
                                        </p:attrNameLst>
                                      </p:cBhvr>
                                      <p:tavLst>
                                        <p:tav tm="0">
                                          <p:val>
                                            <p:strVal val="#ppt_x"/>
                                          </p:val>
                                        </p:tav>
                                        <p:tav tm="100000">
                                          <p:val>
                                            <p:strVal val="#ppt_x"/>
                                          </p:val>
                                        </p:tav>
                                      </p:tavLst>
                                    </p:anim>
                                    <p:anim calcmode="lin" valueType="num">
                                      <p:cBhvr additive="base">
                                        <p:cTn id="8" dur="500" fill="hold"/>
                                        <p:tgtEl>
                                          <p:spTgt spid="1119"/>
                                        </p:tgtEl>
                                        <p:attrNameLst>
                                          <p:attrName>ppt_y</p:attrName>
                                        </p:attrNameLst>
                                      </p:cBhvr>
                                      <p:tavLst>
                                        <p:tav tm="0">
                                          <p:val>
                                            <p:strVal val="0-#ppt_h/2"/>
                                          </p:val>
                                        </p:tav>
                                        <p:tav tm="100000">
                                          <p:val>
                                            <p:strVal val="#ppt_y"/>
                                          </p:val>
                                        </p:tav>
                                      </p:tavLst>
                                    </p:anim>
                                  </p:childTnLst>
                                </p:cTn>
                              </p:par>
                              <p:par>
                                <p:cTn id="9" presetID="16" presetClass="entr" presetSubtype="37" fill="hold" grpId="0" nodeType="withEffect">
                                  <p:stCondLst>
                                    <p:cond delay="0"/>
                                  </p:stCondLst>
                                  <p:childTnLst>
                                    <p:set>
                                      <p:cBhvr>
                                        <p:cTn id="10" dur="1" fill="hold">
                                          <p:stCondLst>
                                            <p:cond delay="0"/>
                                          </p:stCondLst>
                                        </p:cTn>
                                        <p:tgtEl>
                                          <p:spTgt spid="1144"/>
                                        </p:tgtEl>
                                        <p:attrNameLst>
                                          <p:attrName>style.visibility</p:attrName>
                                        </p:attrNameLst>
                                      </p:cBhvr>
                                      <p:to>
                                        <p:strVal val="visible"/>
                                      </p:to>
                                    </p:set>
                                    <p:animEffect transition="in" filter="barn(outVertical)">
                                      <p:cBhvr>
                                        <p:cTn id="11" dur="500"/>
                                        <p:tgtEl>
                                          <p:spTgt spid="1144"/>
                                        </p:tgtEl>
                                      </p:cBhvr>
                                    </p:animEffect>
                                  </p:childTnLst>
                                </p:cTn>
                              </p:par>
                              <p:par>
                                <p:cTn id="12" presetID="16" presetClass="entr" presetSubtype="37"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outVertical)">
                                      <p:cBhvr>
                                        <p:cTn id="14" dur="500"/>
                                        <p:tgtEl>
                                          <p:spTgt spid="2"/>
                                        </p:tgtEl>
                                      </p:cBhvr>
                                    </p:animEffect>
                                  </p:childTnLst>
                                </p:cTn>
                              </p:par>
                              <p:par>
                                <p:cTn id="15" presetID="16" presetClass="entr" presetSubtype="37"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outVertical)">
                                      <p:cBhvr>
                                        <p:cTn id="17" dur="500"/>
                                        <p:tgtEl>
                                          <p:spTgt spid="5"/>
                                        </p:tgtEl>
                                      </p:cBhvr>
                                    </p:animEffect>
                                  </p:childTnLst>
                                </p:cTn>
                              </p:par>
                              <p:par>
                                <p:cTn id="18" presetID="53" presetClass="entr" presetSubtype="16"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p:cTn id="20" dur="500" fill="hold"/>
                                        <p:tgtEl>
                                          <p:spTgt spid="39"/>
                                        </p:tgtEl>
                                        <p:attrNameLst>
                                          <p:attrName>ppt_w</p:attrName>
                                        </p:attrNameLst>
                                      </p:cBhvr>
                                      <p:tavLst>
                                        <p:tav tm="0">
                                          <p:val>
                                            <p:fltVal val="0"/>
                                          </p:val>
                                        </p:tav>
                                        <p:tav tm="100000">
                                          <p:val>
                                            <p:strVal val="#ppt_w"/>
                                          </p:val>
                                        </p:tav>
                                      </p:tavLst>
                                    </p:anim>
                                    <p:anim calcmode="lin" valueType="num">
                                      <p:cBhvr>
                                        <p:cTn id="21" dur="500" fill="hold"/>
                                        <p:tgtEl>
                                          <p:spTgt spid="39"/>
                                        </p:tgtEl>
                                        <p:attrNameLst>
                                          <p:attrName>ppt_h</p:attrName>
                                        </p:attrNameLst>
                                      </p:cBhvr>
                                      <p:tavLst>
                                        <p:tav tm="0">
                                          <p:val>
                                            <p:fltVal val="0"/>
                                          </p:val>
                                        </p:tav>
                                        <p:tav tm="100000">
                                          <p:val>
                                            <p:strVal val="#ppt_h"/>
                                          </p:val>
                                        </p:tav>
                                      </p:tavLst>
                                    </p:anim>
                                    <p:animEffect transition="in" filter="fade">
                                      <p:cBhvr>
                                        <p:cTn id="22" dur="500"/>
                                        <p:tgtEl>
                                          <p:spTgt spid="39"/>
                                        </p:tgtEl>
                                      </p:cBhvr>
                                    </p:animEffect>
                                  </p:childTnLst>
                                </p:cTn>
                              </p:par>
                              <p:par>
                                <p:cTn id="23" presetID="53" presetClass="entr" presetSubtype="16"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 calcmode="lin" valueType="num">
                                      <p:cBhvr>
                                        <p:cTn id="25" dur="500" fill="hold"/>
                                        <p:tgtEl>
                                          <p:spTgt spid="69"/>
                                        </p:tgtEl>
                                        <p:attrNameLst>
                                          <p:attrName>ppt_w</p:attrName>
                                        </p:attrNameLst>
                                      </p:cBhvr>
                                      <p:tavLst>
                                        <p:tav tm="0">
                                          <p:val>
                                            <p:fltVal val="0"/>
                                          </p:val>
                                        </p:tav>
                                        <p:tav tm="100000">
                                          <p:val>
                                            <p:strVal val="#ppt_w"/>
                                          </p:val>
                                        </p:tav>
                                      </p:tavLst>
                                    </p:anim>
                                    <p:anim calcmode="lin" valueType="num">
                                      <p:cBhvr>
                                        <p:cTn id="26" dur="500" fill="hold"/>
                                        <p:tgtEl>
                                          <p:spTgt spid="69"/>
                                        </p:tgtEl>
                                        <p:attrNameLst>
                                          <p:attrName>ppt_h</p:attrName>
                                        </p:attrNameLst>
                                      </p:cBhvr>
                                      <p:tavLst>
                                        <p:tav tm="0">
                                          <p:val>
                                            <p:fltVal val="0"/>
                                          </p:val>
                                        </p:tav>
                                        <p:tav tm="100000">
                                          <p:val>
                                            <p:strVal val="#ppt_h"/>
                                          </p:val>
                                        </p:tav>
                                      </p:tavLst>
                                    </p:anim>
                                    <p:animEffect transition="in" filter="fade">
                                      <p:cBhvr>
                                        <p:cTn id="27" dur="500"/>
                                        <p:tgtEl>
                                          <p:spTgt spid="69"/>
                                        </p:tgtEl>
                                      </p:cBhvr>
                                    </p:animEffect>
                                  </p:childTnLst>
                                </p:cTn>
                              </p:par>
                              <p:par>
                                <p:cTn id="28" presetID="10" presetClass="entr" presetSubtype="0" fill="hold" nodeType="withEffect">
                                  <p:stCondLst>
                                    <p:cond delay="0"/>
                                  </p:stCondLst>
                                  <p:childTnLst>
                                    <p:set>
                                      <p:cBhvr>
                                        <p:cTn id="29" dur="1" fill="hold">
                                          <p:stCondLst>
                                            <p:cond delay="0"/>
                                          </p:stCondLst>
                                        </p:cTn>
                                        <p:tgtEl>
                                          <p:spTgt spid="1108"/>
                                        </p:tgtEl>
                                        <p:attrNameLst>
                                          <p:attrName>style.visibility</p:attrName>
                                        </p:attrNameLst>
                                      </p:cBhvr>
                                      <p:to>
                                        <p:strVal val="visible"/>
                                      </p:to>
                                    </p:set>
                                    <p:animEffect transition="in" filter="fade">
                                      <p:cBhvr>
                                        <p:cTn id="30" dur="500"/>
                                        <p:tgtEl>
                                          <p:spTgt spid="110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11"/>
                                        </p:tgtEl>
                                        <p:attrNameLst>
                                          <p:attrName>style.visibility</p:attrName>
                                        </p:attrNameLst>
                                      </p:cBhvr>
                                      <p:to>
                                        <p:strVal val="visible"/>
                                      </p:to>
                                    </p:set>
                                    <p:animEffect transition="in" filter="fade">
                                      <p:cBhvr>
                                        <p:cTn id="33" dur="500"/>
                                        <p:tgtEl>
                                          <p:spTgt spid="1111"/>
                                        </p:tgtEl>
                                      </p:cBhvr>
                                    </p:animEffect>
                                  </p:childTnLst>
                                </p:cTn>
                              </p:par>
                              <p:par>
                                <p:cTn id="34" presetID="10" presetClass="entr" presetSubtype="0" fill="hold" nodeType="withEffect">
                                  <p:stCondLst>
                                    <p:cond delay="0"/>
                                  </p:stCondLst>
                                  <p:childTnLst>
                                    <p:set>
                                      <p:cBhvr>
                                        <p:cTn id="35" dur="1" fill="hold">
                                          <p:stCondLst>
                                            <p:cond delay="0"/>
                                          </p:stCondLst>
                                        </p:cTn>
                                        <p:tgtEl>
                                          <p:spTgt spid="1112"/>
                                        </p:tgtEl>
                                        <p:attrNameLst>
                                          <p:attrName>style.visibility</p:attrName>
                                        </p:attrNameLst>
                                      </p:cBhvr>
                                      <p:to>
                                        <p:strVal val="visible"/>
                                      </p:to>
                                    </p:set>
                                    <p:animEffect transition="in" filter="fade">
                                      <p:cBhvr>
                                        <p:cTn id="36" dur="500"/>
                                        <p:tgtEl>
                                          <p:spTgt spid="11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14"/>
                                        </p:tgtEl>
                                        <p:attrNameLst>
                                          <p:attrName>style.visibility</p:attrName>
                                        </p:attrNameLst>
                                      </p:cBhvr>
                                      <p:to>
                                        <p:strVal val="visible"/>
                                      </p:to>
                                    </p:set>
                                    <p:animEffect transition="in" filter="fade">
                                      <p:cBhvr>
                                        <p:cTn id="39" dur="500"/>
                                        <p:tgtEl>
                                          <p:spTgt spid="11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09"/>
                                        </p:tgtEl>
                                        <p:attrNameLst>
                                          <p:attrName>style.visibility</p:attrName>
                                        </p:attrNameLst>
                                      </p:cBhvr>
                                      <p:to>
                                        <p:strVal val="visible"/>
                                      </p:to>
                                    </p:set>
                                    <p:animEffect transition="in" filter="fade">
                                      <p:cBhvr>
                                        <p:cTn id="42" dur="500"/>
                                        <p:tgtEl>
                                          <p:spTgt spid="110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13"/>
                                        </p:tgtEl>
                                        <p:attrNameLst>
                                          <p:attrName>style.visibility</p:attrName>
                                        </p:attrNameLst>
                                      </p:cBhvr>
                                      <p:to>
                                        <p:strVal val="visible"/>
                                      </p:to>
                                    </p:set>
                                    <p:animEffect transition="in" filter="fade">
                                      <p:cBhvr>
                                        <p:cTn id="45" dur="500"/>
                                        <p:tgtEl>
                                          <p:spTgt spid="1113"/>
                                        </p:tgtEl>
                                      </p:cBhvr>
                                    </p:animEffect>
                                  </p:childTnLst>
                                </p:cTn>
                              </p:par>
                              <p:par>
                                <p:cTn id="46" presetID="16" presetClass="entr" presetSubtype="37" fill="hold" grpId="0" nodeType="withEffect">
                                  <p:stCondLst>
                                    <p:cond delay="0"/>
                                  </p:stCondLst>
                                  <p:childTnLst>
                                    <p:set>
                                      <p:cBhvr>
                                        <p:cTn id="47" dur="1" fill="hold">
                                          <p:stCondLst>
                                            <p:cond delay="0"/>
                                          </p:stCondLst>
                                        </p:cTn>
                                        <p:tgtEl>
                                          <p:spTgt spid="1124"/>
                                        </p:tgtEl>
                                        <p:attrNameLst>
                                          <p:attrName>style.visibility</p:attrName>
                                        </p:attrNameLst>
                                      </p:cBhvr>
                                      <p:to>
                                        <p:strVal val="visible"/>
                                      </p:to>
                                    </p:set>
                                    <p:animEffect transition="in" filter="barn(outVertical)">
                                      <p:cBhvr>
                                        <p:cTn id="48" dur="500"/>
                                        <p:tgtEl>
                                          <p:spTgt spid="1124"/>
                                        </p:tgtEl>
                                      </p:cBhvr>
                                    </p:animEffect>
                                  </p:childTnLst>
                                </p:cTn>
                              </p:par>
                              <p:par>
                                <p:cTn id="49" presetID="16" presetClass="entr" presetSubtype="37" fill="hold" grpId="0" nodeType="withEffect">
                                  <p:stCondLst>
                                    <p:cond delay="0"/>
                                  </p:stCondLst>
                                  <p:childTnLst>
                                    <p:set>
                                      <p:cBhvr>
                                        <p:cTn id="50" dur="1" fill="hold">
                                          <p:stCondLst>
                                            <p:cond delay="0"/>
                                          </p:stCondLst>
                                        </p:cTn>
                                        <p:tgtEl>
                                          <p:spTgt spid="1127"/>
                                        </p:tgtEl>
                                        <p:attrNameLst>
                                          <p:attrName>style.visibility</p:attrName>
                                        </p:attrNameLst>
                                      </p:cBhvr>
                                      <p:to>
                                        <p:strVal val="visible"/>
                                      </p:to>
                                    </p:set>
                                    <p:animEffect transition="in" filter="barn(outVertical)">
                                      <p:cBhvr>
                                        <p:cTn id="51" dur="500"/>
                                        <p:tgtEl>
                                          <p:spTgt spid="1127"/>
                                        </p:tgtEl>
                                      </p:cBhvr>
                                    </p:animEffect>
                                  </p:childTnLst>
                                </p:cTn>
                              </p:par>
                              <p:par>
                                <p:cTn id="52" presetID="10" presetClass="entr" presetSubtype="0" fill="hold" nodeType="withEffect">
                                  <p:stCondLst>
                                    <p:cond delay="0"/>
                                  </p:stCondLst>
                                  <p:childTnLst>
                                    <p:set>
                                      <p:cBhvr>
                                        <p:cTn id="53" dur="1" fill="hold">
                                          <p:stCondLst>
                                            <p:cond delay="0"/>
                                          </p:stCondLst>
                                        </p:cTn>
                                        <p:tgtEl>
                                          <p:spTgt spid="1130"/>
                                        </p:tgtEl>
                                        <p:attrNameLst>
                                          <p:attrName>style.visibility</p:attrName>
                                        </p:attrNameLst>
                                      </p:cBhvr>
                                      <p:to>
                                        <p:strVal val="visible"/>
                                      </p:to>
                                    </p:set>
                                    <p:animEffect transition="in" filter="fade">
                                      <p:cBhvr>
                                        <p:cTn id="54" dur="500"/>
                                        <p:tgtEl>
                                          <p:spTgt spid="113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32"/>
                                        </p:tgtEl>
                                        <p:attrNameLst>
                                          <p:attrName>style.visibility</p:attrName>
                                        </p:attrNameLst>
                                      </p:cBhvr>
                                      <p:to>
                                        <p:strVal val="visible"/>
                                      </p:to>
                                    </p:set>
                                    <p:animEffect transition="in" filter="fade">
                                      <p:cBhvr>
                                        <p:cTn id="57" dur="500"/>
                                        <p:tgtEl>
                                          <p:spTgt spid="113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33"/>
                                        </p:tgtEl>
                                        <p:attrNameLst>
                                          <p:attrName>style.visibility</p:attrName>
                                        </p:attrNameLst>
                                      </p:cBhvr>
                                      <p:to>
                                        <p:strVal val="visible"/>
                                      </p:to>
                                    </p:set>
                                    <p:animEffect transition="in" filter="fade">
                                      <p:cBhvr>
                                        <p:cTn id="60" dur="500"/>
                                        <p:tgtEl>
                                          <p:spTgt spid="113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42"/>
                                        </p:tgtEl>
                                        <p:attrNameLst>
                                          <p:attrName>style.visibility</p:attrName>
                                        </p:attrNameLst>
                                      </p:cBhvr>
                                      <p:to>
                                        <p:strVal val="visible"/>
                                      </p:to>
                                    </p:set>
                                    <p:animEffect transition="in" filter="fade">
                                      <p:cBhvr>
                                        <p:cTn id="63" dur="500"/>
                                        <p:tgtEl>
                                          <p:spTgt spid="11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110"/>
                                        </p:tgtEl>
                                        <p:attrNameLst>
                                          <p:attrName>style.visibility</p:attrName>
                                        </p:attrNameLst>
                                      </p:cBhvr>
                                      <p:to>
                                        <p:strVal val="visible"/>
                                      </p:to>
                                    </p:set>
                                    <p:animEffect transition="in" filter="fade">
                                      <p:cBhvr>
                                        <p:cTn id="66" dur="500"/>
                                        <p:tgtEl>
                                          <p:spTgt spid="1110"/>
                                        </p:tgtEl>
                                      </p:cBhvr>
                                    </p:animEffect>
                                  </p:childTnLst>
                                </p:cTn>
                              </p:par>
                              <p:par>
                                <p:cTn id="67" presetID="10" presetClass="entr" presetSubtype="0" fill="hold" nodeType="withEffect">
                                  <p:stCondLst>
                                    <p:cond delay="0"/>
                                  </p:stCondLst>
                                  <p:childTnLst>
                                    <p:set>
                                      <p:cBhvr>
                                        <p:cTn id="68" dur="1" fill="hold">
                                          <p:stCondLst>
                                            <p:cond delay="0"/>
                                          </p:stCondLst>
                                        </p:cTn>
                                        <p:tgtEl>
                                          <p:spTgt spid="1143"/>
                                        </p:tgtEl>
                                        <p:attrNameLst>
                                          <p:attrName>style.visibility</p:attrName>
                                        </p:attrNameLst>
                                      </p:cBhvr>
                                      <p:to>
                                        <p:strVal val="visible"/>
                                      </p:to>
                                    </p:set>
                                    <p:animEffect transition="in" filter="fade">
                                      <p:cBhvr>
                                        <p:cTn id="69" dur="500"/>
                                        <p:tgtEl>
                                          <p:spTgt spid="1143"/>
                                        </p:tgtEl>
                                      </p:cBhvr>
                                    </p:animEffect>
                                  </p:childTnLst>
                                </p:cTn>
                              </p:par>
                              <p:par>
                                <p:cTn id="70" presetID="2" presetClass="entr" presetSubtype="4" fill="hold" nodeType="withEffect">
                                  <p:stCondLst>
                                    <p:cond delay="0"/>
                                  </p:stCondLst>
                                  <p:childTnLst>
                                    <p:set>
                                      <p:cBhvr>
                                        <p:cTn id="71" dur="1" fill="hold">
                                          <p:stCondLst>
                                            <p:cond delay="0"/>
                                          </p:stCondLst>
                                        </p:cTn>
                                        <p:tgtEl>
                                          <p:spTgt spid="1144">
                                            <p:txEl>
                                              <p:pRg st="0" end="0"/>
                                            </p:txEl>
                                          </p:spTgt>
                                        </p:tgtEl>
                                        <p:attrNameLst>
                                          <p:attrName>style.visibility</p:attrName>
                                        </p:attrNameLst>
                                      </p:cBhvr>
                                      <p:to>
                                        <p:strVal val="visible"/>
                                      </p:to>
                                    </p:set>
                                    <p:anim calcmode="lin" valueType="num">
                                      <p:cBhvr additive="base">
                                        <p:cTn id="72" dur="500" fill="hold"/>
                                        <p:tgtEl>
                                          <p:spTgt spid="1144">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114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1" grpId="0" animBg="1"/>
      <p:bldP spid="1114" grpId="0" animBg="1"/>
      <p:bldP spid="1109" grpId="0" animBg="1"/>
      <p:bldP spid="1113" grpId="0" animBg="1"/>
      <p:bldP spid="1119" grpId="0"/>
      <p:bldP spid="1124" grpId="0"/>
      <p:bldP spid="1127" grpId="0"/>
      <p:bldP spid="1132" grpId="0" animBg="1"/>
      <p:bldP spid="1133" grpId="0" animBg="1"/>
      <p:bldP spid="1142" grpId="0" animBg="1"/>
      <p:bldP spid="1110" grpId="0" animBg="1"/>
      <p:bldP spid="11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43" name="Google Shape;1643;p26"/>
          <p:cNvSpPr txBox="1"/>
          <p:nvPr/>
        </p:nvSpPr>
        <p:spPr>
          <a:xfrm>
            <a:off x="3153078" y="-345120"/>
            <a:ext cx="5172435" cy="2027799"/>
          </a:xfrm>
          <a:prstGeom prst="rect">
            <a:avLst/>
          </a:prstGeom>
          <a:noFill/>
          <a:ln>
            <a:noFill/>
          </a:ln>
        </p:spPr>
        <p:txBody>
          <a:bodyPr spcFirstLastPara="1" wrap="square" lIns="91425" tIns="91425" rIns="91425" bIns="91425" anchor="ctr" anchorCtr="0">
            <a:noAutofit/>
          </a:bodyPr>
          <a:lstStyle/>
          <a:p>
            <a:pPr lvl="0" algn="ctr"/>
            <a:r>
              <a:rPr lang="vi-VN" sz="3400" dirty="0" smtClean="0">
                <a:solidFill>
                  <a:schemeClr val="lt2"/>
                </a:solidFill>
                <a:latin typeface="Fira Sans Extra Condensed SemiBold"/>
                <a:ea typeface="Fira Sans Extra Condensed SemiBold"/>
                <a:cs typeface="Fira Sans Extra Condensed SemiBold"/>
                <a:sym typeface="Fira Sans Extra Condensed SemiBold"/>
              </a:rPr>
              <a:t>I</a:t>
            </a:r>
            <a:r>
              <a:rPr lang="vi-VN" sz="3400" dirty="0">
                <a:solidFill>
                  <a:schemeClr val="lt2"/>
                </a:solidFill>
                <a:latin typeface="Fira Sans Extra Condensed SemiBold"/>
                <a:ea typeface="Fira Sans Extra Condensed SemiBold"/>
                <a:cs typeface="Fira Sans Extra Condensed SemiBold"/>
                <a:sym typeface="Fira Sans Extra Condensed SemiBold"/>
              </a:rPr>
              <a:t>. GIỚI THIỆU ARDUNIO</a:t>
            </a:r>
          </a:p>
        </p:txBody>
      </p:sp>
      <p:sp>
        <p:nvSpPr>
          <p:cNvPr id="3" name="TextBox 2"/>
          <p:cNvSpPr txBox="1"/>
          <p:nvPr/>
        </p:nvSpPr>
        <p:spPr>
          <a:xfrm>
            <a:off x="587710" y="1682679"/>
            <a:ext cx="2662012" cy="2207942"/>
          </a:xfrm>
          <a:prstGeom prst="rect">
            <a:avLst/>
          </a:prstGeom>
          <a:blipFill>
            <a:blip r:embed="rId3"/>
            <a:stretch>
              <a:fillRect/>
            </a:stretch>
          </a:blipFill>
        </p:spPr>
        <p:txBody>
          <a:bodyPr wrap="square" rtlCol="0">
            <a:spAutoFit/>
          </a:bodyPr>
          <a:lstStyle/>
          <a:p>
            <a:endParaRPr lang="en-US" dirty="0"/>
          </a:p>
        </p:txBody>
      </p:sp>
      <p:sp>
        <p:nvSpPr>
          <p:cNvPr id="4" name="TextBox 3"/>
          <p:cNvSpPr txBox="1"/>
          <p:nvPr/>
        </p:nvSpPr>
        <p:spPr>
          <a:xfrm>
            <a:off x="3796549" y="1309322"/>
            <a:ext cx="5316913" cy="1477328"/>
          </a:xfrm>
          <a:prstGeom prst="rect">
            <a:avLst/>
          </a:prstGeom>
          <a:noFill/>
        </p:spPr>
        <p:txBody>
          <a:bodyPr wrap="square" rtlCol="0">
            <a:spAutoFit/>
          </a:bodyPr>
          <a:lstStyle/>
          <a:p>
            <a:r>
              <a:rPr lang="en-US" sz="1800" dirty="0">
                <a:solidFill>
                  <a:srgbClr val="1E1D1D"/>
                </a:solidFill>
                <a:latin typeface="Muli Extra Light"/>
              </a:rPr>
              <a:t> </a:t>
            </a:r>
            <a:r>
              <a:rPr lang="en-US" sz="1800" dirty="0" smtClean="0">
                <a:solidFill>
                  <a:srgbClr val="1E1D1D"/>
                </a:solidFill>
                <a:latin typeface="Muli Extra Light"/>
              </a:rPr>
              <a:t>   </a:t>
            </a:r>
            <a:r>
              <a:rPr lang="en-US" sz="1800" dirty="0" err="1">
                <a:solidFill>
                  <a:srgbClr val="1E1D1D"/>
                </a:solidFill>
                <a:latin typeface="Muli Extra Light"/>
              </a:rPr>
              <a:t>Ardunio</a:t>
            </a:r>
            <a:r>
              <a:rPr lang="en-US" sz="1800" dirty="0">
                <a:solidFill>
                  <a:srgbClr val="1E1D1D"/>
                </a:solidFill>
                <a:latin typeface="Muli Extra Light"/>
              </a:rPr>
              <a:t> </a:t>
            </a:r>
            <a:r>
              <a:rPr lang="en-US" sz="1800" dirty="0" err="1">
                <a:solidFill>
                  <a:srgbClr val="1E1D1D"/>
                </a:solidFill>
                <a:latin typeface="Muli Extra Light"/>
              </a:rPr>
              <a:t>là</a:t>
            </a:r>
            <a:r>
              <a:rPr lang="en-US" sz="1800" dirty="0">
                <a:solidFill>
                  <a:srgbClr val="1E1D1D"/>
                </a:solidFill>
                <a:latin typeface="Muli Extra Light"/>
              </a:rPr>
              <a:t>: </a:t>
            </a:r>
            <a:r>
              <a:rPr lang="en-US" sz="1800" dirty="0" err="1">
                <a:solidFill>
                  <a:srgbClr val="1E1D1D"/>
                </a:solidFill>
                <a:latin typeface="Muli Extra Light"/>
              </a:rPr>
              <a:t>một</a:t>
            </a:r>
            <a:r>
              <a:rPr lang="en-US" sz="1800" dirty="0">
                <a:solidFill>
                  <a:srgbClr val="1E1D1D"/>
                </a:solidFill>
                <a:latin typeface="Muli Extra Light"/>
              </a:rPr>
              <a:t> </a:t>
            </a:r>
            <a:r>
              <a:rPr lang="en-US" sz="1800" dirty="0" err="1">
                <a:solidFill>
                  <a:srgbClr val="1E1D1D"/>
                </a:solidFill>
                <a:latin typeface="Muli Extra Light"/>
              </a:rPr>
              <a:t>nền</a:t>
            </a:r>
            <a:r>
              <a:rPr lang="en-US" sz="1800" dirty="0">
                <a:solidFill>
                  <a:srgbClr val="1E1D1D"/>
                </a:solidFill>
                <a:latin typeface="Muli Extra Light"/>
              </a:rPr>
              <a:t> </a:t>
            </a:r>
            <a:r>
              <a:rPr lang="en-US" sz="1800" dirty="0" err="1">
                <a:solidFill>
                  <a:srgbClr val="1E1D1D"/>
                </a:solidFill>
                <a:latin typeface="Muli Extra Light"/>
              </a:rPr>
              <a:t>tảng</a:t>
            </a:r>
            <a:r>
              <a:rPr lang="en-US" sz="1800" dirty="0">
                <a:solidFill>
                  <a:srgbClr val="1E1D1D"/>
                </a:solidFill>
                <a:latin typeface="Muli Extra Light"/>
              </a:rPr>
              <a:t> </a:t>
            </a:r>
            <a:r>
              <a:rPr lang="en-US" sz="1800" dirty="0" err="1">
                <a:solidFill>
                  <a:srgbClr val="1E1D1D"/>
                </a:solidFill>
                <a:latin typeface="Muli Extra Light"/>
              </a:rPr>
              <a:t>phát</a:t>
            </a:r>
            <a:r>
              <a:rPr lang="en-US" sz="1800" dirty="0">
                <a:solidFill>
                  <a:srgbClr val="1E1D1D"/>
                </a:solidFill>
                <a:latin typeface="Muli Extra Light"/>
              </a:rPr>
              <a:t> </a:t>
            </a:r>
            <a:r>
              <a:rPr lang="en-US" sz="1800" dirty="0" err="1">
                <a:solidFill>
                  <a:srgbClr val="1E1D1D"/>
                </a:solidFill>
                <a:latin typeface="Muli Extra Light"/>
              </a:rPr>
              <a:t>triển</a:t>
            </a:r>
            <a:r>
              <a:rPr lang="en-US" sz="1800" dirty="0">
                <a:solidFill>
                  <a:srgbClr val="1E1D1D"/>
                </a:solidFill>
                <a:latin typeface="Muli Extra Light"/>
              </a:rPr>
              <a:t> </a:t>
            </a:r>
            <a:r>
              <a:rPr lang="en-US" sz="1800" dirty="0" err="1">
                <a:solidFill>
                  <a:srgbClr val="1E1D1D"/>
                </a:solidFill>
                <a:latin typeface="Muli Extra Light"/>
              </a:rPr>
              <a:t>phần</a:t>
            </a:r>
            <a:r>
              <a:rPr lang="en-US" sz="1800" dirty="0">
                <a:solidFill>
                  <a:srgbClr val="1E1D1D"/>
                </a:solidFill>
                <a:latin typeface="Muli Extra Light"/>
              </a:rPr>
              <a:t> </a:t>
            </a:r>
            <a:r>
              <a:rPr lang="en-US" sz="1800" dirty="0" err="1">
                <a:solidFill>
                  <a:srgbClr val="1E1D1D"/>
                </a:solidFill>
                <a:latin typeface="Muli Extra Light"/>
              </a:rPr>
              <a:t>cứng</a:t>
            </a:r>
            <a:r>
              <a:rPr lang="en-US" sz="1800" dirty="0">
                <a:solidFill>
                  <a:srgbClr val="1E1D1D"/>
                </a:solidFill>
                <a:latin typeface="Muli Extra Light"/>
              </a:rPr>
              <a:t> </a:t>
            </a:r>
            <a:r>
              <a:rPr lang="en-US" sz="1800" dirty="0" err="1">
                <a:solidFill>
                  <a:srgbClr val="1E1D1D"/>
                </a:solidFill>
                <a:latin typeface="Muli Extra Light"/>
              </a:rPr>
              <a:t>và</a:t>
            </a:r>
            <a:r>
              <a:rPr lang="en-US" sz="1800" dirty="0">
                <a:solidFill>
                  <a:srgbClr val="1E1D1D"/>
                </a:solidFill>
                <a:latin typeface="Muli Extra Light"/>
              </a:rPr>
              <a:t> </a:t>
            </a:r>
            <a:r>
              <a:rPr lang="en-US" sz="1800" dirty="0" err="1">
                <a:solidFill>
                  <a:srgbClr val="1E1D1D"/>
                </a:solidFill>
                <a:latin typeface="Muli Extra Light"/>
              </a:rPr>
              <a:t>phần</a:t>
            </a:r>
            <a:r>
              <a:rPr lang="en-US" sz="1800" dirty="0">
                <a:solidFill>
                  <a:srgbClr val="1E1D1D"/>
                </a:solidFill>
                <a:latin typeface="Muli Extra Light"/>
              </a:rPr>
              <a:t> </a:t>
            </a:r>
            <a:r>
              <a:rPr lang="en-US" sz="1800" dirty="0" err="1">
                <a:solidFill>
                  <a:srgbClr val="1E1D1D"/>
                </a:solidFill>
                <a:latin typeface="Muli Extra Light"/>
              </a:rPr>
              <a:t>mềm</a:t>
            </a:r>
            <a:r>
              <a:rPr lang="en-US" sz="1800" dirty="0">
                <a:solidFill>
                  <a:srgbClr val="1E1D1D"/>
                </a:solidFill>
                <a:latin typeface="Muli Extra Light"/>
              </a:rPr>
              <a:t> </a:t>
            </a:r>
            <a:r>
              <a:rPr lang="en-US" sz="1800" dirty="0" err="1">
                <a:solidFill>
                  <a:srgbClr val="1E1D1D"/>
                </a:solidFill>
                <a:latin typeface="Muli Extra Light"/>
              </a:rPr>
              <a:t>mã</a:t>
            </a:r>
            <a:r>
              <a:rPr lang="en-US" sz="1800" dirty="0">
                <a:solidFill>
                  <a:srgbClr val="1E1D1D"/>
                </a:solidFill>
                <a:latin typeface="Muli Extra Light"/>
              </a:rPr>
              <a:t> </a:t>
            </a:r>
            <a:r>
              <a:rPr lang="en-US" sz="1800" dirty="0" err="1">
                <a:solidFill>
                  <a:srgbClr val="1E1D1D"/>
                </a:solidFill>
                <a:latin typeface="Muli Extra Light"/>
              </a:rPr>
              <a:t>nguồn</a:t>
            </a:r>
            <a:r>
              <a:rPr lang="en-US" sz="1800" dirty="0">
                <a:solidFill>
                  <a:srgbClr val="1E1D1D"/>
                </a:solidFill>
                <a:latin typeface="Muli Extra Light"/>
              </a:rPr>
              <a:t> </a:t>
            </a:r>
            <a:r>
              <a:rPr lang="en-US" sz="1800" dirty="0" err="1">
                <a:solidFill>
                  <a:srgbClr val="1E1D1D"/>
                </a:solidFill>
                <a:latin typeface="Muli Extra Light"/>
              </a:rPr>
              <a:t>mở</a:t>
            </a:r>
            <a:r>
              <a:rPr lang="en-US" sz="1800" dirty="0">
                <a:solidFill>
                  <a:srgbClr val="1E1D1D"/>
                </a:solidFill>
                <a:latin typeface="Muli Extra Light"/>
              </a:rPr>
              <a:t> </a:t>
            </a:r>
            <a:r>
              <a:rPr lang="en-US" sz="1800" dirty="0" err="1">
                <a:solidFill>
                  <a:srgbClr val="1E1D1D"/>
                </a:solidFill>
                <a:latin typeface="Muli Extra Light"/>
              </a:rPr>
              <a:t>được</a:t>
            </a:r>
            <a:r>
              <a:rPr lang="en-US" sz="1800" dirty="0">
                <a:solidFill>
                  <a:srgbClr val="1E1D1D"/>
                </a:solidFill>
                <a:latin typeface="Muli Extra Light"/>
              </a:rPr>
              <a:t> </a:t>
            </a:r>
            <a:r>
              <a:rPr lang="en-US" sz="1800" dirty="0" err="1">
                <a:solidFill>
                  <a:srgbClr val="1E1D1D"/>
                </a:solidFill>
                <a:latin typeface="Muli Extra Light"/>
              </a:rPr>
              <a:t>sử</a:t>
            </a:r>
            <a:r>
              <a:rPr lang="en-US" sz="1800" dirty="0">
                <a:solidFill>
                  <a:srgbClr val="1E1D1D"/>
                </a:solidFill>
                <a:latin typeface="Muli Extra Light"/>
              </a:rPr>
              <a:t> </a:t>
            </a:r>
            <a:r>
              <a:rPr lang="en-US" sz="1800" dirty="0" err="1">
                <a:solidFill>
                  <a:srgbClr val="1E1D1D"/>
                </a:solidFill>
                <a:latin typeface="Muli Extra Light"/>
              </a:rPr>
              <a:t>dụng</a:t>
            </a:r>
            <a:r>
              <a:rPr lang="en-US" sz="1800" dirty="0">
                <a:solidFill>
                  <a:srgbClr val="1E1D1D"/>
                </a:solidFill>
                <a:latin typeface="Muli Extra Light"/>
              </a:rPr>
              <a:t> </a:t>
            </a:r>
            <a:r>
              <a:rPr lang="en-US" sz="1800" dirty="0" err="1">
                <a:solidFill>
                  <a:srgbClr val="1E1D1D"/>
                </a:solidFill>
                <a:latin typeface="Muli Extra Light"/>
              </a:rPr>
              <a:t>để</a:t>
            </a:r>
            <a:r>
              <a:rPr lang="en-US" sz="1800" dirty="0">
                <a:solidFill>
                  <a:srgbClr val="1E1D1D"/>
                </a:solidFill>
                <a:latin typeface="Muli Extra Light"/>
              </a:rPr>
              <a:t> </a:t>
            </a:r>
            <a:r>
              <a:rPr lang="en-US" sz="1800" dirty="0" err="1">
                <a:solidFill>
                  <a:srgbClr val="1E1D1D"/>
                </a:solidFill>
                <a:latin typeface="Muli Extra Light"/>
              </a:rPr>
              <a:t>tạo</a:t>
            </a:r>
            <a:r>
              <a:rPr lang="en-US" sz="1800" dirty="0">
                <a:solidFill>
                  <a:srgbClr val="1E1D1D"/>
                </a:solidFill>
                <a:latin typeface="Muli Extra Light"/>
              </a:rPr>
              <a:t> </a:t>
            </a:r>
            <a:r>
              <a:rPr lang="en-US" sz="1800" dirty="0" err="1">
                <a:solidFill>
                  <a:srgbClr val="1E1D1D"/>
                </a:solidFill>
                <a:latin typeface="Muli Extra Light"/>
              </a:rPr>
              <a:t>ra</a:t>
            </a:r>
            <a:r>
              <a:rPr lang="en-US" sz="1800" dirty="0">
                <a:solidFill>
                  <a:srgbClr val="1E1D1D"/>
                </a:solidFill>
                <a:latin typeface="Muli Extra Light"/>
              </a:rPr>
              <a:t> </a:t>
            </a:r>
            <a:r>
              <a:rPr lang="en-US" sz="1800" dirty="0" err="1">
                <a:solidFill>
                  <a:srgbClr val="1E1D1D"/>
                </a:solidFill>
                <a:latin typeface="Muli Extra Light"/>
              </a:rPr>
              <a:t>các</a:t>
            </a:r>
            <a:r>
              <a:rPr lang="en-US" sz="1800" dirty="0">
                <a:solidFill>
                  <a:srgbClr val="1E1D1D"/>
                </a:solidFill>
                <a:latin typeface="Muli Extra Light"/>
              </a:rPr>
              <a:t> </a:t>
            </a:r>
            <a:r>
              <a:rPr lang="en-US" sz="1800" dirty="0" err="1">
                <a:solidFill>
                  <a:srgbClr val="1E1D1D"/>
                </a:solidFill>
                <a:latin typeface="Muli Extra Light"/>
              </a:rPr>
              <a:t>thiết</a:t>
            </a:r>
            <a:r>
              <a:rPr lang="en-US" sz="1800" dirty="0">
                <a:solidFill>
                  <a:srgbClr val="1E1D1D"/>
                </a:solidFill>
                <a:latin typeface="Muli Extra Light"/>
              </a:rPr>
              <a:t> </a:t>
            </a:r>
            <a:r>
              <a:rPr lang="en-US" sz="1800" dirty="0" err="1">
                <a:solidFill>
                  <a:srgbClr val="1E1D1D"/>
                </a:solidFill>
                <a:latin typeface="Muli Extra Light"/>
              </a:rPr>
              <a:t>bị</a:t>
            </a:r>
            <a:r>
              <a:rPr lang="en-US" sz="1800" dirty="0">
                <a:solidFill>
                  <a:srgbClr val="1E1D1D"/>
                </a:solidFill>
                <a:latin typeface="Muli Extra Light"/>
              </a:rPr>
              <a:t> </a:t>
            </a:r>
            <a:r>
              <a:rPr lang="en-US" sz="1800" dirty="0" err="1">
                <a:solidFill>
                  <a:srgbClr val="1E1D1D"/>
                </a:solidFill>
                <a:latin typeface="Muli Extra Light"/>
              </a:rPr>
              <a:t>điện</a:t>
            </a:r>
            <a:r>
              <a:rPr lang="en-US" sz="1800" dirty="0">
                <a:solidFill>
                  <a:srgbClr val="1E1D1D"/>
                </a:solidFill>
                <a:latin typeface="Muli Extra Light"/>
              </a:rPr>
              <a:t> </a:t>
            </a:r>
            <a:r>
              <a:rPr lang="en-US" sz="1800" dirty="0" err="1">
                <a:solidFill>
                  <a:srgbClr val="1E1D1D"/>
                </a:solidFill>
                <a:latin typeface="Muli Extra Light"/>
              </a:rPr>
              <a:t>tử</a:t>
            </a:r>
            <a:r>
              <a:rPr lang="en-US" sz="1800" dirty="0">
                <a:solidFill>
                  <a:srgbClr val="1E1D1D"/>
                </a:solidFill>
                <a:latin typeface="Muli Extra Light"/>
              </a:rPr>
              <a:t> </a:t>
            </a:r>
            <a:r>
              <a:rPr lang="en-US" sz="1800" dirty="0" err="1">
                <a:solidFill>
                  <a:srgbClr val="1E1D1D"/>
                </a:solidFill>
                <a:latin typeface="Muli Extra Light"/>
              </a:rPr>
              <a:t>tương</a:t>
            </a:r>
            <a:r>
              <a:rPr lang="en-US" sz="1800" dirty="0">
                <a:solidFill>
                  <a:srgbClr val="1E1D1D"/>
                </a:solidFill>
                <a:latin typeface="Muli Extra Light"/>
              </a:rPr>
              <a:t> </a:t>
            </a:r>
            <a:r>
              <a:rPr lang="en-US" sz="1800" dirty="0" err="1">
                <a:solidFill>
                  <a:srgbClr val="1E1D1D"/>
                </a:solidFill>
                <a:latin typeface="Muli Extra Light"/>
              </a:rPr>
              <a:t>tác</a:t>
            </a:r>
            <a:r>
              <a:rPr lang="en-US" sz="1800" dirty="0">
                <a:solidFill>
                  <a:srgbClr val="1E1D1D"/>
                </a:solidFill>
                <a:latin typeface="Muli Extra Light"/>
              </a:rPr>
              <a:t>. </a:t>
            </a:r>
            <a:r>
              <a:rPr lang="en-US" sz="1800" dirty="0" err="1">
                <a:solidFill>
                  <a:srgbClr val="1E1D1D"/>
                </a:solidFill>
                <a:latin typeface="Muli Extra Light"/>
              </a:rPr>
              <a:t>Nền</a:t>
            </a:r>
            <a:r>
              <a:rPr lang="en-US" sz="1800" dirty="0">
                <a:solidFill>
                  <a:srgbClr val="1E1D1D"/>
                </a:solidFill>
                <a:latin typeface="Muli Extra Light"/>
              </a:rPr>
              <a:t> </a:t>
            </a:r>
            <a:r>
              <a:rPr lang="en-US" sz="1800" dirty="0" err="1">
                <a:solidFill>
                  <a:srgbClr val="1E1D1D"/>
                </a:solidFill>
                <a:latin typeface="Muli Extra Light"/>
              </a:rPr>
              <a:t>tảng</a:t>
            </a:r>
            <a:r>
              <a:rPr lang="en-US" sz="1800" dirty="0">
                <a:solidFill>
                  <a:srgbClr val="1E1D1D"/>
                </a:solidFill>
                <a:latin typeface="Muli Extra Light"/>
              </a:rPr>
              <a:t> </a:t>
            </a:r>
            <a:r>
              <a:rPr lang="en-US" sz="1800" dirty="0" err="1">
                <a:solidFill>
                  <a:srgbClr val="1E1D1D"/>
                </a:solidFill>
                <a:latin typeface="Muli Extra Light"/>
              </a:rPr>
              <a:t>này</a:t>
            </a:r>
            <a:r>
              <a:rPr lang="en-US" sz="1800" dirty="0">
                <a:solidFill>
                  <a:srgbClr val="1E1D1D"/>
                </a:solidFill>
                <a:latin typeface="Muli Extra Light"/>
              </a:rPr>
              <a:t> </a:t>
            </a:r>
            <a:r>
              <a:rPr lang="en-US" sz="1800" dirty="0" err="1">
                <a:solidFill>
                  <a:srgbClr val="1E1D1D"/>
                </a:solidFill>
                <a:latin typeface="Muli Extra Light"/>
              </a:rPr>
              <a:t>sử</a:t>
            </a:r>
            <a:r>
              <a:rPr lang="en-US" sz="1800" dirty="0">
                <a:solidFill>
                  <a:srgbClr val="1E1D1D"/>
                </a:solidFill>
                <a:latin typeface="Muli Extra Light"/>
              </a:rPr>
              <a:t> </a:t>
            </a:r>
            <a:r>
              <a:rPr lang="en-US" sz="1800" dirty="0" err="1">
                <a:solidFill>
                  <a:srgbClr val="1E1D1D"/>
                </a:solidFill>
                <a:latin typeface="Muli Extra Light"/>
              </a:rPr>
              <a:t>dụng</a:t>
            </a:r>
            <a:r>
              <a:rPr lang="en-US" sz="1800" dirty="0">
                <a:solidFill>
                  <a:srgbClr val="1E1D1D"/>
                </a:solidFill>
                <a:latin typeface="Muli Extra Light"/>
              </a:rPr>
              <a:t> </a:t>
            </a:r>
            <a:r>
              <a:rPr lang="en-US" sz="1800" dirty="0" err="1">
                <a:solidFill>
                  <a:srgbClr val="1E1D1D"/>
                </a:solidFill>
                <a:latin typeface="Muli Extra Light"/>
              </a:rPr>
              <a:t>một</a:t>
            </a:r>
            <a:r>
              <a:rPr lang="en-US" sz="1800" dirty="0">
                <a:solidFill>
                  <a:srgbClr val="1E1D1D"/>
                </a:solidFill>
                <a:latin typeface="Muli Extra Light"/>
              </a:rPr>
              <a:t> </a:t>
            </a:r>
            <a:r>
              <a:rPr lang="en-US" sz="1800" dirty="0" err="1">
                <a:solidFill>
                  <a:srgbClr val="1E1D1D"/>
                </a:solidFill>
                <a:latin typeface="Muli Extra Light"/>
              </a:rPr>
              <a:t>bo</a:t>
            </a:r>
            <a:r>
              <a:rPr lang="en-US" sz="1800" dirty="0">
                <a:solidFill>
                  <a:srgbClr val="1E1D1D"/>
                </a:solidFill>
                <a:latin typeface="Muli Extra Light"/>
              </a:rPr>
              <a:t> </a:t>
            </a:r>
            <a:r>
              <a:rPr lang="en-US" sz="1800" dirty="0" err="1">
                <a:solidFill>
                  <a:srgbClr val="1E1D1D"/>
                </a:solidFill>
                <a:latin typeface="Muli Extra Light"/>
              </a:rPr>
              <a:t>mạch</a:t>
            </a:r>
            <a:r>
              <a:rPr lang="en-US" sz="1800" dirty="0">
                <a:solidFill>
                  <a:srgbClr val="1E1D1D"/>
                </a:solidFill>
                <a:latin typeface="Muli Extra Light"/>
              </a:rPr>
              <a:t> </a:t>
            </a:r>
            <a:r>
              <a:rPr lang="en-US" sz="1800" dirty="0" err="1">
                <a:solidFill>
                  <a:srgbClr val="1E1D1D"/>
                </a:solidFill>
                <a:latin typeface="Muli Extra Light"/>
              </a:rPr>
              <a:t>được</a:t>
            </a:r>
            <a:r>
              <a:rPr lang="en-US" sz="1800" dirty="0">
                <a:solidFill>
                  <a:srgbClr val="1E1D1D"/>
                </a:solidFill>
                <a:latin typeface="Muli Extra Light"/>
              </a:rPr>
              <a:t> </a:t>
            </a:r>
            <a:r>
              <a:rPr lang="en-US" sz="1800" dirty="0" err="1">
                <a:solidFill>
                  <a:srgbClr val="1E1D1D"/>
                </a:solidFill>
                <a:latin typeface="Muli Extra Light"/>
              </a:rPr>
              <a:t>gọi</a:t>
            </a:r>
            <a:r>
              <a:rPr lang="en-US" sz="1800" dirty="0">
                <a:solidFill>
                  <a:srgbClr val="1E1D1D"/>
                </a:solidFill>
                <a:latin typeface="Muli Extra Light"/>
              </a:rPr>
              <a:t> </a:t>
            </a:r>
            <a:r>
              <a:rPr lang="en-US" sz="1800" dirty="0" err="1">
                <a:solidFill>
                  <a:srgbClr val="1E1D1D"/>
                </a:solidFill>
                <a:latin typeface="Muli Extra Light"/>
              </a:rPr>
              <a:t>là</a:t>
            </a:r>
            <a:r>
              <a:rPr lang="en-US" sz="1800" dirty="0">
                <a:solidFill>
                  <a:srgbClr val="1E1D1D"/>
                </a:solidFill>
                <a:latin typeface="Muli Extra Light"/>
              </a:rPr>
              <a:t> Arduino board</a:t>
            </a:r>
          </a:p>
          <a:p>
            <a:endParaRPr lang="en-US" sz="1800" dirty="0"/>
          </a:p>
        </p:txBody>
      </p:sp>
      <p:sp>
        <p:nvSpPr>
          <p:cNvPr id="5" name="TextBox 4"/>
          <p:cNvSpPr txBox="1"/>
          <p:nvPr/>
        </p:nvSpPr>
        <p:spPr>
          <a:xfrm>
            <a:off x="3796549" y="2736459"/>
            <a:ext cx="5172435" cy="2308324"/>
          </a:xfrm>
          <a:prstGeom prst="rect">
            <a:avLst/>
          </a:prstGeom>
          <a:noFill/>
        </p:spPr>
        <p:txBody>
          <a:bodyPr wrap="square" rtlCol="0">
            <a:spAutoFit/>
          </a:bodyPr>
          <a:lstStyle/>
          <a:p>
            <a:r>
              <a:rPr lang="en-US" sz="1800" dirty="0">
                <a:solidFill>
                  <a:srgbClr val="1E1D1D"/>
                </a:solidFill>
                <a:latin typeface="Muli Extra Light"/>
              </a:rPr>
              <a:t> </a:t>
            </a:r>
            <a:r>
              <a:rPr lang="en-US" sz="1800" dirty="0" smtClean="0">
                <a:solidFill>
                  <a:srgbClr val="1E1D1D"/>
                </a:solidFill>
                <a:latin typeface="Muli Extra Light"/>
              </a:rPr>
              <a:t>   </a:t>
            </a:r>
            <a:r>
              <a:rPr lang="en-US" sz="1800" dirty="0" err="1" smtClean="0">
                <a:solidFill>
                  <a:srgbClr val="1E1D1D"/>
                </a:solidFill>
                <a:latin typeface="Muli Extra Light"/>
              </a:rPr>
              <a:t>Lập</a:t>
            </a:r>
            <a:r>
              <a:rPr lang="en-US" sz="1800" dirty="0" smtClean="0">
                <a:solidFill>
                  <a:srgbClr val="1E1D1D"/>
                </a:solidFill>
                <a:latin typeface="Muli Extra Light"/>
              </a:rPr>
              <a:t> </a:t>
            </a:r>
            <a:r>
              <a:rPr lang="en-US" sz="1800" dirty="0" err="1">
                <a:solidFill>
                  <a:srgbClr val="1E1D1D"/>
                </a:solidFill>
                <a:latin typeface="Muli Extra Light"/>
              </a:rPr>
              <a:t>trình</a:t>
            </a:r>
            <a:r>
              <a:rPr lang="en-US" sz="1800" dirty="0">
                <a:solidFill>
                  <a:srgbClr val="1E1D1D"/>
                </a:solidFill>
                <a:latin typeface="Muli Extra Light"/>
              </a:rPr>
              <a:t> Arduino </a:t>
            </a:r>
            <a:r>
              <a:rPr lang="en-US" sz="1800" dirty="0" err="1">
                <a:solidFill>
                  <a:srgbClr val="1E1D1D"/>
                </a:solidFill>
                <a:latin typeface="Muli Extra Light"/>
              </a:rPr>
              <a:t>là</a:t>
            </a:r>
            <a:r>
              <a:rPr lang="en-US" sz="1800" dirty="0">
                <a:solidFill>
                  <a:srgbClr val="1E1D1D"/>
                </a:solidFill>
                <a:latin typeface="Muli Extra Light"/>
              </a:rPr>
              <a:t> </a:t>
            </a:r>
            <a:r>
              <a:rPr lang="en-US" sz="1800" dirty="0" err="1">
                <a:solidFill>
                  <a:srgbClr val="1E1D1D"/>
                </a:solidFill>
                <a:latin typeface="Muli Extra Light"/>
              </a:rPr>
              <a:t>quá</a:t>
            </a:r>
            <a:r>
              <a:rPr lang="en-US" sz="1800" dirty="0">
                <a:solidFill>
                  <a:srgbClr val="1E1D1D"/>
                </a:solidFill>
                <a:latin typeface="Muli Extra Light"/>
              </a:rPr>
              <a:t> </a:t>
            </a:r>
            <a:r>
              <a:rPr lang="en-US" sz="1800" dirty="0" err="1">
                <a:solidFill>
                  <a:srgbClr val="1E1D1D"/>
                </a:solidFill>
                <a:latin typeface="Muli Extra Light"/>
              </a:rPr>
              <a:t>trình</a:t>
            </a:r>
            <a:r>
              <a:rPr lang="en-US" sz="1800" dirty="0">
                <a:solidFill>
                  <a:srgbClr val="1E1D1D"/>
                </a:solidFill>
                <a:latin typeface="Muli Extra Light"/>
              </a:rPr>
              <a:t> </a:t>
            </a:r>
            <a:r>
              <a:rPr lang="en-US" sz="1800" dirty="0" err="1">
                <a:solidFill>
                  <a:srgbClr val="1E1D1D"/>
                </a:solidFill>
                <a:latin typeface="Muli Extra Light"/>
              </a:rPr>
              <a:t>viết</a:t>
            </a:r>
            <a:r>
              <a:rPr lang="en-US" sz="1800" dirty="0">
                <a:solidFill>
                  <a:srgbClr val="1E1D1D"/>
                </a:solidFill>
                <a:latin typeface="Muli Extra Light"/>
              </a:rPr>
              <a:t> </a:t>
            </a:r>
            <a:r>
              <a:rPr lang="en-US" sz="1800" dirty="0" err="1">
                <a:solidFill>
                  <a:srgbClr val="1E1D1D"/>
                </a:solidFill>
                <a:latin typeface="Muli Extra Light"/>
              </a:rPr>
              <a:t>mã</a:t>
            </a:r>
            <a:r>
              <a:rPr lang="en-US" sz="1800" dirty="0">
                <a:solidFill>
                  <a:srgbClr val="1E1D1D"/>
                </a:solidFill>
                <a:latin typeface="Muli Extra Light"/>
              </a:rPr>
              <a:t> </a:t>
            </a:r>
            <a:r>
              <a:rPr lang="en-US" sz="1800" dirty="0" err="1">
                <a:solidFill>
                  <a:srgbClr val="1E1D1D"/>
                </a:solidFill>
                <a:latin typeface="Muli Extra Light"/>
              </a:rPr>
              <a:t>trên</a:t>
            </a:r>
            <a:r>
              <a:rPr lang="en-US" sz="1800" dirty="0">
                <a:solidFill>
                  <a:srgbClr val="1E1D1D"/>
                </a:solidFill>
                <a:latin typeface="Muli Extra Light"/>
              </a:rPr>
              <a:t> </a:t>
            </a:r>
            <a:r>
              <a:rPr lang="en-US" sz="1800" dirty="0" err="1">
                <a:solidFill>
                  <a:srgbClr val="1E1D1D"/>
                </a:solidFill>
                <a:latin typeface="Muli Extra Light"/>
              </a:rPr>
              <a:t>máy</a:t>
            </a:r>
            <a:r>
              <a:rPr lang="en-US" sz="1800" dirty="0">
                <a:solidFill>
                  <a:srgbClr val="1E1D1D"/>
                </a:solidFill>
                <a:latin typeface="Muli Extra Light"/>
              </a:rPr>
              <a:t> </a:t>
            </a:r>
            <a:r>
              <a:rPr lang="en-US" sz="1800" dirty="0" err="1">
                <a:solidFill>
                  <a:srgbClr val="1E1D1D"/>
                </a:solidFill>
                <a:latin typeface="Muli Extra Light"/>
              </a:rPr>
              <a:t>tính</a:t>
            </a:r>
            <a:r>
              <a:rPr lang="en-US" sz="1800" dirty="0">
                <a:solidFill>
                  <a:srgbClr val="1E1D1D"/>
                </a:solidFill>
                <a:latin typeface="Muli Extra Light"/>
              </a:rPr>
              <a:t> </a:t>
            </a:r>
            <a:r>
              <a:rPr lang="en-US" sz="1800" dirty="0" err="1">
                <a:solidFill>
                  <a:srgbClr val="1E1D1D"/>
                </a:solidFill>
                <a:latin typeface="Muli Extra Light"/>
              </a:rPr>
              <a:t>và</a:t>
            </a:r>
            <a:r>
              <a:rPr lang="en-US" sz="1800" dirty="0">
                <a:solidFill>
                  <a:srgbClr val="1E1D1D"/>
                </a:solidFill>
                <a:latin typeface="Muli Extra Light"/>
              </a:rPr>
              <a:t> </a:t>
            </a:r>
            <a:r>
              <a:rPr lang="en-US" sz="1800" dirty="0" err="1">
                <a:solidFill>
                  <a:srgbClr val="1E1D1D"/>
                </a:solidFill>
                <a:latin typeface="Muli Extra Light"/>
              </a:rPr>
              <a:t>tải</a:t>
            </a:r>
            <a:r>
              <a:rPr lang="en-US" sz="1800" dirty="0">
                <a:solidFill>
                  <a:srgbClr val="1E1D1D"/>
                </a:solidFill>
                <a:latin typeface="Muli Extra Light"/>
              </a:rPr>
              <a:t> </a:t>
            </a:r>
            <a:r>
              <a:rPr lang="en-US" sz="1800" dirty="0" err="1">
                <a:solidFill>
                  <a:srgbClr val="1E1D1D"/>
                </a:solidFill>
                <a:latin typeface="Muli Extra Light"/>
              </a:rPr>
              <a:t>nó</a:t>
            </a:r>
            <a:r>
              <a:rPr lang="en-US" sz="1800" dirty="0">
                <a:solidFill>
                  <a:srgbClr val="1E1D1D"/>
                </a:solidFill>
                <a:latin typeface="Muli Extra Light"/>
              </a:rPr>
              <a:t> </a:t>
            </a:r>
            <a:r>
              <a:rPr lang="en-US" sz="1800" dirty="0" err="1">
                <a:solidFill>
                  <a:srgbClr val="1E1D1D"/>
                </a:solidFill>
                <a:latin typeface="Muli Extra Light"/>
              </a:rPr>
              <a:t>lên</a:t>
            </a:r>
            <a:r>
              <a:rPr lang="en-US" sz="1800" dirty="0">
                <a:solidFill>
                  <a:srgbClr val="1E1D1D"/>
                </a:solidFill>
                <a:latin typeface="Muli Extra Light"/>
              </a:rPr>
              <a:t> board Arduino </a:t>
            </a:r>
            <a:r>
              <a:rPr lang="en-US" sz="1800" dirty="0" err="1">
                <a:solidFill>
                  <a:srgbClr val="1E1D1D"/>
                </a:solidFill>
                <a:latin typeface="Muli Extra Light"/>
              </a:rPr>
              <a:t>để</a:t>
            </a:r>
            <a:r>
              <a:rPr lang="en-US" sz="1800" dirty="0">
                <a:solidFill>
                  <a:srgbClr val="1E1D1D"/>
                </a:solidFill>
                <a:latin typeface="Muli Extra Light"/>
              </a:rPr>
              <a:t> </a:t>
            </a:r>
            <a:r>
              <a:rPr lang="en-US" sz="1800" dirty="0" err="1">
                <a:solidFill>
                  <a:srgbClr val="1E1D1D"/>
                </a:solidFill>
                <a:latin typeface="Muli Extra Light"/>
              </a:rPr>
              <a:t>điều</a:t>
            </a:r>
            <a:r>
              <a:rPr lang="en-US" sz="1800" dirty="0">
                <a:solidFill>
                  <a:srgbClr val="1E1D1D"/>
                </a:solidFill>
                <a:latin typeface="Muli Extra Light"/>
              </a:rPr>
              <a:t> </a:t>
            </a:r>
            <a:r>
              <a:rPr lang="en-US" sz="1800" dirty="0" err="1">
                <a:solidFill>
                  <a:srgbClr val="1E1D1D"/>
                </a:solidFill>
                <a:latin typeface="Muli Extra Light"/>
              </a:rPr>
              <a:t>khiển</a:t>
            </a:r>
            <a:r>
              <a:rPr lang="en-US" sz="1800" dirty="0">
                <a:solidFill>
                  <a:srgbClr val="1E1D1D"/>
                </a:solidFill>
                <a:latin typeface="Muli Extra Light"/>
              </a:rPr>
              <a:t> </a:t>
            </a:r>
            <a:r>
              <a:rPr lang="en-US" sz="1800" dirty="0" err="1">
                <a:solidFill>
                  <a:srgbClr val="1E1D1D"/>
                </a:solidFill>
                <a:latin typeface="Muli Extra Light"/>
              </a:rPr>
              <a:t>các</a:t>
            </a:r>
            <a:r>
              <a:rPr lang="en-US" sz="1800" dirty="0">
                <a:solidFill>
                  <a:srgbClr val="1E1D1D"/>
                </a:solidFill>
                <a:latin typeface="Muli Extra Light"/>
              </a:rPr>
              <a:t> </a:t>
            </a:r>
            <a:r>
              <a:rPr lang="en-US" sz="1800" dirty="0" err="1">
                <a:solidFill>
                  <a:srgbClr val="1E1D1D"/>
                </a:solidFill>
                <a:latin typeface="Muli Extra Light"/>
              </a:rPr>
              <a:t>thiết</a:t>
            </a:r>
            <a:r>
              <a:rPr lang="en-US" sz="1800" dirty="0">
                <a:solidFill>
                  <a:srgbClr val="1E1D1D"/>
                </a:solidFill>
                <a:latin typeface="Muli Extra Light"/>
              </a:rPr>
              <a:t> </a:t>
            </a:r>
            <a:r>
              <a:rPr lang="en-US" sz="1800" dirty="0" err="1">
                <a:solidFill>
                  <a:srgbClr val="1E1D1D"/>
                </a:solidFill>
                <a:latin typeface="Muli Extra Light"/>
              </a:rPr>
              <a:t>bị</a:t>
            </a:r>
            <a:r>
              <a:rPr lang="en-US" sz="1800" dirty="0">
                <a:solidFill>
                  <a:srgbClr val="1E1D1D"/>
                </a:solidFill>
                <a:latin typeface="Muli Extra Light"/>
              </a:rPr>
              <a:t> </a:t>
            </a:r>
            <a:r>
              <a:rPr lang="en-US" sz="1800" dirty="0" err="1">
                <a:solidFill>
                  <a:srgbClr val="1E1D1D"/>
                </a:solidFill>
                <a:latin typeface="Muli Extra Light"/>
              </a:rPr>
              <a:t>điện</a:t>
            </a:r>
            <a:r>
              <a:rPr lang="en-US" sz="1800" dirty="0">
                <a:solidFill>
                  <a:srgbClr val="1E1D1D"/>
                </a:solidFill>
                <a:latin typeface="Muli Extra Light"/>
              </a:rPr>
              <a:t> </a:t>
            </a:r>
            <a:r>
              <a:rPr lang="en-US" sz="1800" dirty="0" err="1">
                <a:solidFill>
                  <a:srgbClr val="1E1D1D"/>
                </a:solidFill>
                <a:latin typeface="Muli Extra Light"/>
              </a:rPr>
              <a:t>tử</a:t>
            </a:r>
            <a:r>
              <a:rPr lang="en-US" sz="1800" dirty="0">
                <a:solidFill>
                  <a:srgbClr val="1E1D1D"/>
                </a:solidFill>
                <a:latin typeface="Muli Extra Light"/>
              </a:rPr>
              <a:t>. </a:t>
            </a:r>
            <a:r>
              <a:rPr lang="en-US" sz="1800" dirty="0" err="1">
                <a:solidFill>
                  <a:srgbClr val="1E1D1D"/>
                </a:solidFill>
                <a:latin typeface="Muli Extra Light"/>
              </a:rPr>
              <a:t>Ngôn</a:t>
            </a:r>
            <a:r>
              <a:rPr lang="en-US" sz="1800" dirty="0">
                <a:solidFill>
                  <a:srgbClr val="1E1D1D"/>
                </a:solidFill>
                <a:latin typeface="Muli Extra Light"/>
              </a:rPr>
              <a:t> </a:t>
            </a:r>
            <a:r>
              <a:rPr lang="en-US" sz="1800" dirty="0" err="1">
                <a:solidFill>
                  <a:srgbClr val="1E1D1D"/>
                </a:solidFill>
                <a:latin typeface="Muli Extra Light"/>
              </a:rPr>
              <a:t>ngữ</a:t>
            </a:r>
            <a:r>
              <a:rPr lang="en-US" sz="1800" dirty="0">
                <a:solidFill>
                  <a:srgbClr val="1E1D1D"/>
                </a:solidFill>
                <a:latin typeface="Muli Extra Light"/>
              </a:rPr>
              <a:t> </a:t>
            </a:r>
            <a:r>
              <a:rPr lang="en-US" sz="1800" dirty="0" err="1">
                <a:solidFill>
                  <a:srgbClr val="1E1D1D"/>
                </a:solidFill>
                <a:latin typeface="Muli Extra Light"/>
              </a:rPr>
              <a:t>lập</a:t>
            </a:r>
            <a:r>
              <a:rPr lang="en-US" sz="1800" dirty="0">
                <a:solidFill>
                  <a:srgbClr val="1E1D1D"/>
                </a:solidFill>
                <a:latin typeface="Muli Extra Light"/>
              </a:rPr>
              <a:t> </a:t>
            </a:r>
            <a:r>
              <a:rPr lang="en-US" sz="1800" dirty="0" err="1">
                <a:solidFill>
                  <a:srgbClr val="1E1D1D"/>
                </a:solidFill>
                <a:latin typeface="Muli Extra Light"/>
              </a:rPr>
              <a:t>trình</a:t>
            </a:r>
            <a:r>
              <a:rPr lang="en-US" sz="1800" dirty="0">
                <a:solidFill>
                  <a:srgbClr val="1E1D1D"/>
                </a:solidFill>
                <a:latin typeface="Muli Extra Light"/>
              </a:rPr>
              <a:t> </a:t>
            </a:r>
            <a:r>
              <a:rPr lang="en-US" sz="1800" dirty="0" err="1">
                <a:solidFill>
                  <a:srgbClr val="1E1D1D"/>
                </a:solidFill>
                <a:latin typeface="Muli Extra Light"/>
              </a:rPr>
              <a:t>được</a:t>
            </a:r>
            <a:r>
              <a:rPr lang="en-US" sz="1800" dirty="0">
                <a:solidFill>
                  <a:srgbClr val="1E1D1D"/>
                </a:solidFill>
                <a:latin typeface="Muli Extra Light"/>
              </a:rPr>
              <a:t> </a:t>
            </a:r>
            <a:r>
              <a:rPr lang="en-US" sz="1800" dirty="0" err="1">
                <a:solidFill>
                  <a:srgbClr val="1E1D1D"/>
                </a:solidFill>
                <a:latin typeface="Muli Extra Light"/>
              </a:rPr>
              <a:t>sử</a:t>
            </a:r>
            <a:r>
              <a:rPr lang="en-US" sz="1800" dirty="0">
                <a:solidFill>
                  <a:srgbClr val="1E1D1D"/>
                </a:solidFill>
                <a:latin typeface="Muli Extra Light"/>
              </a:rPr>
              <a:t> </a:t>
            </a:r>
            <a:r>
              <a:rPr lang="en-US" sz="1800" dirty="0" err="1">
                <a:solidFill>
                  <a:srgbClr val="1E1D1D"/>
                </a:solidFill>
                <a:latin typeface="Muli Extra Light"/>
              </a:rPr>
              <a:t>dụng</a:t>
            </a:r>
            <a:r>
              <a:rPr lang="en-US" sz="1800" dirty="0">
                <a:solidFill>
                  <a:srgbClr val="1E1D1D"/>
                </a:solidFill>
                <a:latin typeface="Muli Extra Light"/>
              </a:rPr>
              <a:t> </a:t>
            </a:r>
            <a:r>
              <a:rPr lang="en-US" sz="1800" dirty="0" err="1">
                <a:solidFill>
                  <a:srgbClr val="1E1D1D"/>
                </a:solidFill>
                <a:latin typeface="Muli Extra Light"/>
              </a:rPr>
              <a:t>cho</a:t>
            </a:r>
            <a:r>
              <a:rPr lang="en-US" sz="1800" dirty="0">
                <a:solidFill>
                  <a:srgbClr val="1E1D1D"/>
                </a:solidFill>
                <a:latin typeface="Muli Extra Light"/>
              </a:rPr>
              <a:t> Arduino </a:t>
            </a:r>
            <a:r>
              <a:rPr lang="en-US" sz="1800" dirty="0" err="1">
                <a:solidFill>
                  <a:srgbClr val="1E1D1D"/>
                </a:solidFill>
                <a:latin typeface="Muli Extra Light"/>
              </a:rPr>
              <a:t>là</a:t>
            </a:r>
            <a:r>
              <a:rPr lang="en-US" sz="1800" dirty="0">
                <a:solidFill>
                  <a:srgbClr val="1E1D1D"/>
                </a:solidFill>
                <a:latin typeface="Muli Extra Light"/>
              </a:rPr>
              <a:t> C++, </a:t>
            </a:r>
            <a:r>
              <a:rPr lang="en-US" sz="1800" dirty="0" err="1">
                <a:solidFill>
                  <a:srgbClr val="1E1D1D"/>
                </a:solidFill>
                <a:latin typeface="Muli Extra Light"/>
              </a:rPr>
              <a:t>với</a:t>
            </a:r>
            <a:r>
              <a:rPr lang="en-US" sz="1800" dirty="0">
                <a:solidFill>
                  <a:srgbClr val="1E1D1D"/>
                </a:solidFill>
                <a:latin typeface="Muli Extra Light"/>
              </a:rPr>
              <a:t> </a:t>
            </a:r>
            <a:r>
              <a:rPr lang="en-US" sz="1800" dirty="0" err="1">
                <a:solidFill>
                  <a:srgbClr val="1E1D1D"/>
                </a:solidFill>
                <a:latin typeface="Muli Extra Light"/>
              </a:rPr>
              <a:t>một</a:t>
            </a:r>
            <a:r>
              <a:rPr lang="en-US" sz="1800" dirty="0">
                <a:solidFill>
                  <a:srgbClr val="1E1D1D"/>
                </a:solidFill>
                <a:latin typeface="Muli Extra Light"/>
              </a:rPr>
              <a:t> </a:t>
            </a:r>
            <a:r>
              <a:rPr lang="en-US" sz="1800" dirty="0" err="1">
                <a:solidFill>
                  <a:srgbClr val="1E1D1D"/>
                </a:solidFill>
                <a:latin typeface="Muli Extra Light"/>
              </a:rPr>
              <a:t>số</a:t>
            </a:r>
            <a:r>
              <a:rPr lang="en-US" sz="1800" dirty="0">
                <a:solidFill>
                  <a:srgbClr val="1E1D1D"/>
                </a:solidFill>
                <a:latin typeface="Muli Extra Light"/>
              </a:rPr>
              <a:t> </a:t>
            </a:r>
            <a:r>
              <a:rPr lang="en-US" sz="1800" dirty="0" err="1">
                <a:solidFill>
                  <a:srgbClr val="1E1D1D"/>
                </a:solidFill>
                <a:latin typeface="Muli Extra Light"/>
              </a:rPr>
              <a:t>thư</a:t>
            </a:r>
            <a:r>
              <a:rPr lang="en-US" sz="1800" dirty="0">
                <a:solidFill>
                  <a:srgbClr val="1E1D1D"/>
                </a:solidFill>
                <a:latin typeface="Muli Extra Light"/>
              </a:rPr>
              <a:t> </a:t>
            </a:r>
            <a:r>
              <a:rPr lang="en-US" sz="1800" dirty="0" err="1">
                <a:solidFill>
                  <a:srgbClr val="1E1D1D"/>
                </a:solidFill>
                <a:latin typeface="Muli Extra Light"/>
              </a:rPr>
              <a:t>viện</a:t>
            </a:r>
            <a:r>
              <a:rPr lang="en-US" sz="1800" dirty="0">
                <a:solidFill>
                  <a:srgbClr val="1E1D1D"/>
                </a:solidFill>
                <a:latin typeface="Muli Extra Light"/>
              </a:rPr>
              <a:t> </a:t>
            </a:r>
            <a:r>
              <a:rPr lang="en-US" sz="1800" dirty="0" err="1">
                <a:solidFill>
                  <a:srgbClr val="1E1D1D"/>
                </a:solidFill>
                <a:latin typeface="Muli Extra Light"/>
              </a:rPr>
              <a:t>và</a:t>
            </a:r>
            <a:r>
              <a:rPr lang="en-US" sz="1800" dirty="0">
                <a:solidFill>
                  <a:srgbClr val="1E1D1D"/>
                </a:solidFill>
                <a:latin typeface="Muli Extra Light"/>
              </a:rPr>
              <a:t> </a:t>
            </a:r>
            <a:r>
              <a:rPr lang="en-US" sz="1800" dirty="0" err="1">
                <a:solidFill>
                  <a:srgbClr val="1E1D1D"/>
                </a:solidFill>
                <a:latin typeface="Muli Extra Light"/>
              </a:rPr>
              <a:t>chức</a:t>
            </a:r>
            <a:r>
              <a:rPr lang="en-US" sz="1800" dirty="0">
                <a:solidFill>
                  <a:srgbClr val="1E1D1D"/>
                </a:solidFill>
                <a:latin typeface="Muli Extra Light"/>
              </a:rPr>
              <a:t> </a:t>
            </a:r>
            <a:r>
              <a:rPr lang="en-US" sz="1800" dirty="0" err="1">
                <a:solidFill>
                  <a:srgbClr val="1E1D1D"/>
                </a:solidFill>
                <a:latin typeface="Muli Extra Light"/>
              </a:rPr>
              <a:t>năng</a:t>
            </a:r>
            <a:r>
              <a:rPr lang="en-US" sz="1800" dirty="0">
                <a:solidFill>
                  <a:srgbClr val="1E1D1D"/>
                </a:solidFill>
                <a:latin typeface="Muli Extra Light"/>
              </a:rPr>
              <a:t> </a:t>
            </a:r>
            <a:r>
              <a:rPr lang="en-US" sz="1800" dirty="0" err="1">
                <a:solidFill>
                  <a:srgbClr val="1E1D1D"/>
                </a:solidFill>
                <a:latin typeface="Muli Extra Light"/>
              </a:rPr>
              <a:t>được</a:t>
            </a:r>
            <a:r>
              <a:rPr lang="en-US" sz="1800" dirty="0">
                <a:solidFill>
                  <a:srgbClr val="1E1D1D"/>
                </a:solidFill>
                <a:latin typeface="Muli Extra Light"/>
              </a:rPr>
              <a:t> </a:t>
            </a:r>
            <a:r>
              <a:rPr lang="en-US" sz="1800" dirty="0" err="1">
                <a:solidFill>
                  <a:srgbClr val="1E1D1D"/>
                </a:solidFill>
                <a:latin typeface="Muli Extra Light"/>
              </a:rPr>
              <a:t>cung</a:t>
            </a:r>
            <a:r>
              <a:rPr lang="en-US" sz="1800" dirty="0">
                <a:solidFill>
                  <a:srgbClr val="1E1D1D"/>
                </a:solidFill>
                <a:latin typeface="Muli Extra Light"/>
              </a:rPr>
              <a:t> </a:t>
            </a:r>
            <a:r>
              <a:rPr lang="en-US" sz="1800" dirty="0" err="1">
                <a:solidFill>
                  <a:srgbClr val="1E1D1D"/>
                </a:solidFill>
                <a:latin typeface="Muli Extra Light"/>
              </a:rPr>
              <a:t>cấp</a:t>
            </a:r>
            <a:r>
              <a:rPr lang="en-US" sz="1800" dirty="0">
                <a:solidFill>
                  <a:srgbClr val="1E1D1D"/>
                </a:solidFill>
                <a:latin typeface="Muli Extra Light"/>
              </a:rPr>
              <a:t> </a:t>
            </a:r>
            <a:r>
              <a:rPr lang="en-US" sz="1800" dirty="0" err="1">
                <a:solidFill>
                  <a:srgbClr val="1E1D1D"/>
                </a:solidFill>
                <a:latin typeface="Muli Extra Light"/>
              </a:rPr>
              <a:t>sẵn</a:t>
            </a:r>
            <a:r>
              <a:rPr lang="en-US" sz="1800" dirty="0">
                <a:solidFill>
                  <a:srgbClr val="1E1D1D"/>
                </a:solidFill>
                <a:latin typeface="Muli Extra Light"/>
              </a:rPr>
              <a:t> </a:t>
            </a:r>
            <a:r>
              <a:rPr lang="en-US" sz="1800" dirty="0" err="1">
                <a:solidFill>
                  <a:srgbClr val="1E1D1D"/>
                </a:solidFill>
                <a:latin typeface="Muli Extra Light"/>
              </a:rPr>
              <a:t>để</a:t>
            </a:r>
            <a:r>
              <a:rPr lang="en-US" sz="1800" dirty="0">
                <a:solidFill>
                  <a:srgbClr val="1E1D1D"/>
                </a:solidFill>
                <a:latin typeface="Muli Extra Light"/>
              </a:rPr>
              <a:t> </a:t>
            </a:r>
            <a:r>
              <a:rPr lang="en-US" sz="1800" dirty="0" err="1">
                <a:solidFill>
                  <a:srgbClr val="1E1D1D"/>
                </a:solidFill>
                <a:latin typeface="Muli Extra Light"/>
              </a:rPr>
              <a:t>giúp</a:t>
            </a:r>
            <a:r>
              <a:rPr lang="en-US" sz="1800" dirty="0">
                <a:solidFill>
                  <a:srgbClr val="1E1D1D"/>
                </a:solidFill>
                <a:latin typeface="Muli Extra Light"/>
              </a:rPr>
              <a:t> </a:t>
            </a:r>
            <a:r>
              <a:rPr lang="en-US" sz="1800" dirty="0" err="1">
                <a:solidFill>
                  <a:srgbClr val="1E1D1D"/>
                </a:solidFill>
                <a:latin typeface="Muli Extra Light"/>
              </a:rPr>
              <a:t>lập</a:t>
            </a:r>
            <a:r>
              <a:rPr lang="en-US" sz="1800" dirty="0">
                <a:solidFill>
                  <a:srgbClr val="1E1D1D"/>
                </a:solidFill>
                <a:latin typeface="Muli Extra Light"/>
              </a:rPr>
              <a:t> </a:t>
            </a:r>
            <a:r>
              <a:rPr lang="en-US" sz="1800" dirty="0" err="1">
                <a:solidFill>
                  <a:srgbClr val="1E1D1D"/>
                </a:solidFill>
                <a:latin typeface="Muli Extra Light"/>
              </a:rPr>
              <a:t>trình</a:t>
            </a:r>
            <a:r>
              <a:rPr lang="en-US" sz="1800" dirty="0">
                <a:solidFill>
                  <a:srgbClr val="1E1D1D"/>
                </a:solidFill>
                <a:latin typeface="Muli Extra Light"/>
              </a:rPr>
              <a:t> </a:t>
            </a:r>
            <a:r>
              <a:rPr lang="en-US" sz="1800" dirty="0" err="1">
                <a:solidFill>
                  <a:srgbClr val="1E1D1D"/>
                </a:solidFill>
                <a:latin typeface="Muli Extra Light"/>
              </a:rPr>
              <a:t>viên</a:t>
            </a:r>
            <a:r>
              <a:rPr lang="en-US" sz="1800" dirty="0">
                <a:solidFill>
                  <a:srgbClr val="1E1D1D"/>
                </a:solidFill>
                <a:latin typeface="Muli Extra Light"/>
              </a:rPr>
              <a:t> </a:t>
            </a:r>
            <a:r>
              <a:rPr lang="en-US" sz="1800" dirty="0" err="1">
                <a:solidFill>
                  <a:srgbClr val="1E1D1D"/>
                </a:solidFill>
                <a:latin typeface="Muli Extra Light"/>
              </a:rPr>
              <a:t>dễ</a:t>
            </a:r>
            <a:r>
              <a:rPr lang="en-US" sz="1800" dirty="0">
                <a:solidFill>
                  <a:srgbClr val="1E1D1D"/>
                </a:solidFill>
                <a:latin typeface="Muli Extra Light"/>
              </a:rPr>
              <a:t> </a:t>
            </a:r>
            <a:r>
              <a:rPr lang="en-US" sz="1800" dirty="0" err="1">
                <a:solidFill>
                  <a:srgbClr val="1E1D1D"/>
                </a:solidFill>
                <a:latin typeface="Muli Extra Light"/>
              </a:rPr>
              <a:t>dàng</a:t>
            </a:r>
            <a:r>
              <a:rPr lang="en-US" sz="1800" dirty="0">
                <a:solidFill>
                  <a:srgbClr val="1E1D1D"/>
                </a:solidFill>
                <a:latin typeface="Muli Extra Light"/>
              </a:rPr>
              <a:t> </a:t>
            </a:r>
            <a:r>
              <a:rPr lang="en-US" sz="1800" dirty="0" err="1">
                <a:solidFill>
                  <a:srgbClr val="1E1D1D"/>
                </a:solidFill>
                <a:latin typeface="Muli Extra Light"/>
              </a:rPr>
              <a:t>hơn</a:t>
            </a:r>
            <a:r>
              <a:rPr lang="en-US" sz="1800" dirty="0">
                <a:solidFill>
                  <a:srgbClr val="1E1D1D"/>
                </a:solidFill>
                <a:latin typeface="Muli Extra Light"/>
              </a:rPr>
              <a:t> </a:t>
            </a:r>
            <a:r>
              <a:rPr lang="en-US" sz="1800" dirty="0" err="1">
                <a:solidFill>
                  <a:srgbClr val="1E1D1D"/>
                </a:solidFill>
                <a:latin typeface="Muli Extra Light"/>
              </a:rPr>
              <a:t>trong</a:t>
            </a:r>
            <a:r>
              <a:rPr lang="en-US" sz="1800" dirty="0">
                <a:solidFill>
                  <a:srgbClr val="1E1D1D"/>
                </a:solidFill>
                <a:latin typeface="Muli Extra Light"/>
              </a:rPr>
              <a:t> </a:t>
            </a:r>
            <a:r>
              <a:rPr lang="en-US" sz="1800" dirty="0" err="1">
                <a:solidFill>
                  <a:srgbClr val="1E1D1D"/>
                </a:solidFill>
                <a:latin typeface="Muli Extra Light"/>
              </a:rPr>
              <a:t>việc</a:t>
            </a:r>
            <a:r>
              <a:rPr lang="en-US" sz="1800" dirty="0">
                <a:solidFill>
                  <a:srgbClr val="1E1D1D"/>
                </a:solidFill>
                <a:latin typeface="Muli Extra Light"/>
              </a:rPr>
              <a:t> </a:t>
            </a:r>
            <a:r>
              <a:rPr lang="en-US" sz="1800" dirty="0" err="1">
                <a:solidFill>
                  <a:srgbClr val="1E1D1D"/>
                </a:solidFill>
                <a:latin typeface="Muli Extra Light"/>
              </a:rPr>
              <a:t>tương</a:t>
            </a:r>
            <a:r>
              <a:rPr lang="en-US" sz="1800" dirty="0">
                <a:solidFill>
                  <a:srgbClr val="1E1D1D"/>
                </a:solidFill>
                <a:latin typeface="Muli Extra Light"/>
              </a:rPr>
              <a:t> </a:t>
            </a:r>
            <a:r>
              <a:rPr lang="en-US" sz="1800" dirty="0" err="1">
                <a:solidFill>
                  <a:srgbClr val="1E1D1D"/>
                </a:solidFill>
                <a:latin typeface="Muli Extra Light"/>
              </a:rPr>
              <a:t>tác</a:t>
            </a:r>
            <a:r>
              <a:rPr lang="en-US" sz="1800" dirty="0">
                <a:solidFill>
                  <a:srgbClr val="1E1D1D"/>
                </a:solidFill>
                <a:latin typeface="Muli Extra Light"/>
              </a:rPr>
              <a:t> </a:t>
            </a:r>
            <a:r>
              <a:rPr lang="en-US" sz="1800" dirty="0" err="1">
                <a:solidFill>
                  <a:srgbClr val="1E1D1D"/>
                </a:solidFill>
                <a:latin typeface="Muli Extra Light"/>
              </a:rPr>
              <a:t>với</a:t>
            </a:r>
            <a:r>
              <a:rPr lang="en-US" sz="1800" dirty="0">
                <a:solidFill>
                  <a:srgbClr val="1E1D1D"/>
                </a:solidFill>
                <a:latin typeface="Muli Extra Light"/>
              </a:rPr>
              <a:t> </a:t>
            </a:r>
            <a:r>
              <a:rPr lang="en-US" sz="1800" dirty="0" err="1">
                <a:solidFill>
                  <a:srgbClr val="1E1D1D"/>
                </a:solidFill>
                <a:latin typeface="Muli Extra Light"/>
              </a:rPr>
              <a:t>các</a:t>
            </a:r>
            <a:r>
              <a:rPr lang="en-US" sz="1800" dirty="0">
                <a:solidFill>
                  <a:srgbClr val="1E1D1D"/>
                </a:solidFill>
                <a:latin typeface="Muli Extra Light"/>
              </a:rPr>
              <a:t> </a:t>
            </a:r>
            <a:r>
              <a:rPr lang="en-US" sz="1800" dirty="0" err="1">
                <a:solidFill>
                  <a:srgbClr val="1E1D1D"/>
                </a:solidFill>
                <a:latin typeface="Muli Extra Light"/>
              </a:rPr>
              <a:t>phần</a:t>
            </a:r>
            <a:r>
              <a:rPr lang="en-US" sz="1800" dirty="0">
                <a:solidFill>
                  <a:srgbClr val="1E1D1D"/>
                </a:solidFill>
                <a:latin typeface="Muli Extra Light"/>
              </a:rPr>
              <a:t> </a:t>
            </a:r>
            <a:r>
              <a:rPr lang="en-US" sz="1800" dirty="0" err="1">
                <a:solidFill>
                  <a:srgbClr val="1E1D1D"/>
                </a:solidFill>
                <a:latin typeface="Muli Extra Light"/>
              </a:rPr>
              <a:t>cứng</a:t>
            </a:r>
            <a:r>
              <a:rPr lang="en-US" sz="1800" dirty="0">
                <a:solidFill>
                  <a:srgbClr val="1E1D1D"/>
                </a:solidFill>
                <a:latin typeface="Muli Extra Light"/>
              </a:rPr>
              <a:t>.</a:t>
            </a:r>
          </a:p>
          <a:p>
            <a:endParaRPr lang="en-US" sz="1800" dirty="0"/>
          </a:p>
        </p:txBody>
      </p:sp>
    </p:spTree>
    <p:extLst>
      <p:ext uri="{BB962C8B-B14F-4D97-AF65-F5344CB8AC3E}">
        <p14:creationId xmlns:p14="http://schemas.microsoft.com/office/powerpoint/2010/main" val="7481316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43"/>
                                        </p:tgtEl>
                                        <p:attrNameLst>
                                          <p:attrName>style.visibility</p:attrName>
                                        </p:attrNameLst>
                                      </p:cBhvr>
                                      <p:to>
                                        <p:strVal val="visible"/>
                                      </p:to>
                                    </p:set>
                                    <p:animEffect transition="in" filter="wipe(left)">
                                      <p:cBhvr>
                                        <p:cTn id="7" dur="750"/>
                                        <p:tgtEl>
                                          <p:spTgt spid="1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xfrm>
            <a:off x="589799" y="213025"/>
            <a:ext cx="8114400" cy="513000"/>
          </a:xfrm>
          <a:prstGeom prst="rect">
            <a:avLst/>
          </a:prstGeom>
        </p:spPr>
        <p:txBody>
          <a:bodyPr spcFirstLastPara="1" wrap="square" lIns="91425" tIns="91425" rIns="91425" bIns="91425" anchor="ctr" anchorCtr="0">
            <a:noAutofit/>
          </a:bodyPr>
          <a:lstStyle/>
          <a:p>
            <a:pPr lvl="0">
              <a:buSzPts val="1100"/>
            </a:pPr>
            <a:r>
              <a:rPr lang="en-US" sz="3200" dirty="0" smtClean="0">
                <a:solidFill>
                  <a:schemeClr val="lt2"/>
                </a:solidFill>
              </a:rPr>
              <a:t>I</a:t>
            </a:r>
            <a:r>
              <a:rPr lang="vi-VN" sz="3200" dirty="0" smtClean="0">
                <a:solidFill>
                  <a:schemeClr val="lt2"/>
                </a:solidFill>
              </a:rPr>
              <a:t>I</a:t>
            </a:r>
            <a:r>
              <a:rPr lang="vi-VN" sz="3200" dirty="0">
                <a:solidFill>
                  <a:schemeClr val="lt2"/>
                </a:solidFill>
              </a:rPr>
              <a:t>. THIẾC BỊ PHẦN CỨNG VÀ SƠ ĐỒ ĐẤU NỐI</a:t>
            </a:r>
            <a:endParaRPr sz="2800" dirty="0"/>
          </a:p>
        </p:txBody>
      </p:sp>
      <p:sp>
        <p:nvSpPr>
          <p:cNvPr id="578" name="Google Shape;578;p18"/>
          <p:cNvSpPr/>
          <p:nvPr/>
        </p:nvSpPr>
        <p:spPr>
          <a:xfrm>
            <a:off x="3029946" y="98688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8"/>
          <p:cNvSpPr/>
          <p:nvPr/>
        </p:nvSpPr>
        <p:spPr>
          <a:xfrm>
            <a:off x="3023590" y="192400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85;p36"/>
          <p:cNvSpPr/>
          <p:nvPr/>
        </p:nvSpPr>
        <p:spPr>
          <a:xfrm>
            <a:off x="3172384" y="1104173"/>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88;p36"/>
          <p:cNvSpPr/>
          <p:nvPr/>
        </p:nvSpPr>
        <p:spPr>
          <a:xfrm>
            <a:off x="3302644" y="1209666"/>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85;p36"/>
          <p:cNvSpPr/>
          <p:nvPr/>
        </p:nvSpPr>
        <p:spPr>
          <a:xfrm>
            <a:off x="3181438" y="2038283"/>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88;p36"/>
          <p:cNvSpPr/>
          <p:nvPr/>
        </p:nvSpPr>
        <p:spPr>
          <a:xfrm>
            <a:off x="3334000" y="2143776"/>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98877" y="1924002"/>
            <a:ext cx="2778433" cy="1938992"/>
          </a:xfrm>
          <a:prstGeom prst="rect">
            <a:avLst/>
          </a:prstGeom>
          <a:noFill/>
        </p:spPr>
        <p:txBody>
          <a:bodyPr wrap="square" rtlCol="0">
            <a:spAutoFit/>
          </a:bodyPr>
          <a:lstStyle/>
          <a:p>
            <a:r>
              <a:rPr lang="en-US" sz="4000" dirty="0" smtClean="0">
                <a:solidFill>
                  <a:srgbClr val="1F69E1"/>
                </a:solidFill>
                <a:latin typeface="Fira Sans Extra Condensed SemiBold" panose="020B0604020202020204" charset="0"/>
              </a:rPr>
              <a:t>1. </a:t>
            </a:r>
            <a:r>
              <a:rPr lang="en-US" sz="4000" dirty="0" err="1" smtClean="0">
                <a:solidFill>
                  <a:srgbClr val="1F69E1"/>
                </a:solidFill>
                <a:latin typeface="Fira Sans Extra Condensed SemiBold" panose="020B0604020202020204" charset="0"/>
              </a:rPr>
              <a:t>Các</a:t>
            </a:r>
            <a:r>
              <a:rPr lang="en-US" sz="4000" dirty="0" smtClean="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thiết</a:t>
            </a:r>
            <a:r>
              <a:rPr lang="en-US" sz="4000" dirty="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bị</a:t>
            </a:r>
            <a:r>
              <a:rPr lang="en-US" sz="4000" dirty="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dùng</a:t>
            </a:r>
            <a:r>
              <a:rPr lang="en-US" sz="4000" dirty="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trong</a:t>
            </a:r>
            <a:r>
              <a:rPr lang="en-US" sz="4000" dirty="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đề</a:t>
            </a:r>
            <a:r>
              <a:rPr lang="en-US" sz="4000" dirty="0">
                <a:solidFill>
                  <a:srgbClr val="1F69E1"/>
                </a:solidFill>
                <a:latin typeface="Fira Sans Extra Condensed SemiBold" panose="020B0604020202020204" charset="0"/>
              </a:rPr>
              <a:t> </a:t>
            </a:r>
            <a:r>
              <a:rPr lang="en-US" sz="4000" dirty="0" err="1">
                <a:solidFill>
                  <a:srgbClr val="1F69E1"/>
                </a:solidFill>
                <a:latin typeface="Fira Sans Extra Condensed SemiBold" panose="020B0604020202020204" charset="0"/>
              </a:rPr>
              <a:t>tài</a:t>
            </a:r>
            <a:r>
              <a:rPr lang="en-US" sz="4000" dirty="0">
                <a:solidFill>
                  <a:srgbClr val="1F69E1"/>
                </a:solidFill>
                <a:latin typeface="Fira Sans Extra Condensed SemiBold" panose="020B0604020202020204" charset="0"/>
              </a:rPr>
              <a:t>:</a:t>
            </a:r>
          </a:p>
        </p:txBody>
      </p:sp>
      <p:sp>
        <p:nvSpPr>
          <p:cNvPr id="100" name="Google Shape;578;p18"/>
          <p:cNvSpPr/>
          <p:nvPr/>
        </p:nvSpPr>
        <p:spPr>
          <a:xfrm>
            <a:off x="3043300" y="2859515"/>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83;p18"/>
          <p:cNvSpPr/>
          <p:nvPr/>
        </p:nvSpPr>
        <p:spPr>
          <a:xfrm>
            <a:off x="3036944" y="3796629"/>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185;p36"/>
          <p:cNvSpPr/>
          <p:nvPr/>
        </p:nvSpPr>
        <p:spPr>
          <a:xfrm>
            <a:off x="3185738" y="2976800"/>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88;p36"/>
          <p:cNvSpPr/>
          <p:nvPr/>
        </p:nvSpPr>
        <p:spPr>
          <a:xfrm>
            <a:off x="3315998" y="3082293"/>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85;p36"/>
          <p:cNvSpPr/>
          <p:nvPr/>
        </p:nvSpPr>
        <p:spPr>
          <a:xfrm>
            <a:off x="3194792" y="3910910"/>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88;p36"/>
          <p:cNvSpPr/>
          <p:nvPr/>
        </p:nvSpPr>
        <p:spPr>
          <a:xfrm>
            <a:off x="3347354" y="4016403"/>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p:cNvSpPr txBox="1"/>
          <p:nvPr/>
        </p:nvSpPr>
        <p:spPr>
          <a:xfrm>
            <a:off x="3043300" y="814265"/>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Board Arduino Uno </a:t>
            </a:r>
          </a:p>
        </p:txBody>
      </p:sp>
      <p:sp>
        <p:nvSpPr>
          <p:cNvPr id="108" name="TextBox 107"/>
          <p:cNvSpPr txBox="1"/>
          <p:nvPr/>
        </p:nvSpPr>
        <p:spPr>
          <a:xfrm>
            <a:off x="3454410" y="1690545"/>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Module </a:t>
            </a:r>
            <a:r>
              <a:rPr lang="en-US" sz="2000" dirty="0" err="1">
                <a:solidFill>
                  <a:srgbClr val="1F69E1"/>
                </a:solidFill>
                <a:latin typeface="Fira Sans Extra Condensed SemiBold" panose="020B0604020202020204" charset="0"/>
              </a:rPr>
              <a:t>Cảm</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biến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ánh</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sáng</a:t>
            </a:r>
            <a:endParaRPr lang="en-US" sz="2000" dirty="0">
              <a:solidFill>
                <a:srgbClr val="1F69E1"/>
              </a:solidFill>
              <a:latin typeface="Fira Sans Extra Condensed SemiBold" panose="020B0604020202020204" charset="0"/>
            </a:endParaRPr>
          </a:p>
        </p:txBody>
      </p:sp>
      <p:sp>
        <p:nvSpPr>
          <p:cNvPr id="109" name="TextBox 108"/>
          <p:cNvSpPr txBox="1"/>
          <p:nvPr/>
        </p:nvSpPr>
        <p:spPr>
          <a:xfrm>
            <a:off x="3611346" y="2615423"/>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Module </a:t>
            </a:r>
            <a:r>
              <a:rPr lang="en-US" sz="2000" dirty="0" err="1">
                <a:solidFill>
                  <a:srgbClr val="1F69E1"/>
                </a:solidFill>
                <a:latin typeface="Fira Sans Extra Condensed SemiBold" panose="020B0604020202020204" charset="0"/>
              </a:rPr>
              <a:t>Cảm</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biến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chuyển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động</a:t>
            </a:r>
            <a:endParaRPr lang="en-US" sz="2000" dirty="0">
              <a:solidFill>
                <a:srgbClr val="1F69E1"/>
              </a:solidFill>
              <a:latin typeface="Fira Sans Extra Condensed SemiBold" panose="020B0604020202020204" charset="0"/>
            </a:endParaRPr>
          </a:p>
        </p:txBody>
      </p:sp>
      <p:sp>
        <p:nvSpPr>
          <p:cNvPr id="110" name="TextBox 109"/>
          <p:cNvSpPr txBox="1"/>
          <p:nvPr/>
        </p:nvSpPr>
        <p:spPr>
          <a:xfrm>
            <a:off x="3399485" y="3601992"/>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Module </a:t>
            </a:r>
            <a:r>
              <a:rPr lang="en-US" sz="2000" dirty="0" err="1">
                <a:solidFill>
                  <a:srgbClr val="1F69E1"/>
                </a:solidFill>
                <a:latin typeface="Fira Sans Extra Condensed SemiBold" panose="020B0604020202020204" charset="0"/>
              </a:rPr>
              <a:t>Cảm</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biến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siêu</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âm</a:t>
            </a:r>
            <a:endParaRPr lang="en-US" sz="2000" dirty="0">
              <a:solidFill>
                <a:srgbClr val="1F69E1"/>
              </a:solidFill>
              <a:latin typeface="Fira Sans Extra Condensed SemiBold" panose="020B0604020202020204" charset="0"/>
            </a:endParaRPr>
          </a:p>
        </p:txBody>
      </p:sp>
      <p:sp>
        <p:nvSpPr>
          <p:cNvPr id="5" name="TextBox 4"/>
          <p:cNvSpPr txBox="1"/>
          <p:nvPr/>
        </p:nvSpPr>
        <p:spPr>
          <a:xfrm>
            <a:off x="7317234" y="786531"/>
            <a:ext cx="1219013" cy="817386"/>
          </a:xfrm>
          <a:prstGeom prst="rect">
            <a:avLst/>
          </a:prstGeom>
          <a:blipFill>
            <a:blip r:embed="rId3"/>
            <a:stretch>
              <a:fillRect/>
            </a:stretch>
          </a:blipFill>
        </p:spPr>
        <p:txBody>
          <a:bodyPr wrap="square" rtlCol="0">
            <a:spAutoFit/>
          </a:bodyPr>
          <a:lstStyle/>
          <a:p>
            <a:endParaRPr lang="en-US" dirty="0"/>
          </a:p>
        </p:txBody>
      </p:sp>
      <p:sp>
        <p:nvSpPr>
          <p:cNvPr id="112" name="TextBox 111"/>
          <p:cNvSpPr txBox="1"/>
          <p:nvPr/>
        </p:nvSpPr>
        <p:spPr>
          <a:xfrm>
            <a:off x="7317236" y="1688016"/>
            <a:ext cx="1219013" cy="817386"/>
          </a:xfrm>
          <a:prstGeom prst="rect">
            <a:avLst/>
          </a:prstGeom>
          <a:blipFill>
            <a:blip r:embed="rId4"/>
            <a:stretch>
              <a:fillRect/>
            </a:stretch>
          </a:blipFill>
        </p:spPr>
        <p:txBody>
          <a:bodyPr wrap="square" rtlCol="0">
            <a:spAutoFit/>
          </a:bodyPr>
          <a:lstStyle/>
          <a:p>
            <a:endParaRPr lang="en-US" dirty="0"/>
          </a:p>
        </p:txBody>
      </p:sp>
      <p:sp>
        <p:nvSpPr>
          <p:cNvPr id="113" name="TextBox 112"/>
          <p:cNvSpPr txBox="1"/>
          <p:nvPr/>
        </p:nvSpPr>
        <p:spPr>
          <a:xfrm>
            <a:off x="7317236" y="2673600"/>
            <a:ext cx="1219013" cy="817386"/>
          </a:xfrm>
          <a:prstGeom prst="rect">
            <a:avLst/>
          </a:prstGeom>
          <a:blipFill>
            <a:blip r:embed="rId5"/>
            <a:stretch>
              <a:fillRect/>
            </a:stretch>
          </a:blipFill>
        </p:spPr>
        <p:txBody>
          <a:bodyPr wrap="square" rtlCol="0">
            <a:spAutoFit/>
          </a:bodyPr>
          <a:lstStyle/>
          <a:p>
            <a:endParaRPr lang="en-US" dirty="0"/>
          </a:p>
        </p:txBody>
      </p:sp>
      <p:sp>
        <p:nvSpPr>
          <p:cNvPr id="114" name="TextBox 113"/>
          <p:cNvSpPr txBox="1"/>
          <p:nvPr/>
        </p:nvSpPr>
        <p:spPr>
          <a:xfrm>
            <a:off x="7317235" y="3774699"/>
            <a:ext cx="1219013" cy="817386"/>
          </a:xfrm>
          <a:prstGeom prst="rect">
            <a:avLst/>
          </a:prstGeom>
          <a:blipFill>
            <a:blip r:embed="rId6"/>
            <a:stretch>
              <a:fillRect/>
            </a:stretch>
          </a:blipFill>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wipe(left)">
                                      <p:cBhvr>
                                        <p:cTn id="7" dur="1000"/>
                                        <p:tgtEl>
                                          <p:spTgt spid="5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8"/>
                                        </p:tgtEl>
                                        <p:attrNameLst>
                                          <p:attrName>style.visibility</p:attrName>
                                        </p:attrNameLst>
                                      </p:cBhvr>
                                      <p:to>
                                        <p:strVal val="visible"/>
                                      </p:to>
                                    </p:set>
                                    <p:animEffect transition="in" filter="fade">
                                      <p:cBhvr>
                                        <p:cTn id="10" dur="500"/>
                                        <p:tgtEl>
                                          <p:spTgt spid="5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3"/>
                                        </p:tgtEl>
                                        <p:attrNameLst>
                                          <p:attrName>style.visibility</p:attrName>
                                        </p:attrNameLst>
                                      </p:cBhvr>
                                      <p:to>
                                        <p:strVal val="visible"/>
                                      </p:to>
                                    </p:set>
                                    <p:animEffect transition="in" filter="fade">
                                      <p:cBhvr>
                                        <p:cTn id="13" dur="500"/>
                                        <p:tgtEl>
                                          <p:spTgt spid="58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7"/>
                                        </p:tgtEl>
                                        <p:attrNameLst>
                                          <p:attrName>style.visibility</p:attrName>
                                        </p:attrNameLst>
                                      </p:cBhvr>
                                      <p:to>
                                        <p:strVal val="visible"/>
                                      </p:to>
                                    </p:set>
                                    <p:anim calcmode="lin" valueType="num">
                                      <p:cBhvr>
                                        <p:cTn id="16" dur="500" fill="hold"/>
                                        <p:tgtEl>
                                          <p:spTgt spid="127"/>
                                        </p:tgtEl>
                                        <p:attrNameLst>
                                          <p:attrName>ppt_w</p:attrName>
                                        </p:attrNameLst>
                                      </p:cBhvr>
                                      <p:tavLst>
                                        <p:tav tm="0">
                                          <p:val>
                                            <p:fltVal val="0"/>
                                          </p:val>
                                        </p:tav>
                                        <p:tav tm="100000">
                                          <p:val>
                                            <p:strVal val="#ppt_w"/>
                                          </p:val>
                                        </p:tav>
                                      </p:tavLst>
                                    </p:anim>
                                    <p:anim calcmode="lin" valueType="num">
                                      <p:cBhvr>
                                        <p:cTn id="17" dur="500" fill="hold"/>
                                        <p:tgtEl>
                                          <p:spTgt spid="127"/>
                                        </p:tgtEl>
                                        <p:attrNameLst>
                                          <p:attrName>ppt_h</p:attrName>
                                        </p:attrNameLst>
                                      </p:cBhvr>
                                      <p:tavLst>
                                        <p:tav tm="0">
                                          <p:val>
                                            <p:fltVal val="0"/>
                                          </p:val>
                                        </p:tav>
                                        <p:tav tm="100000">
                                          <p:val>
                                            <p:strVal val="#ppt_h"/>
                                          </p:val>
                                        </p:tav>
                                      </p:tavLst>
                                    </p:anim>
                                    <p:animEffect transition="in" filter="fade">
                                      <p:cBhvr>
                                        <p:cTn id="18" dur="500"/>
                                        <p:tgtEl>
                                          <p:spTgt spid="12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28"/>
                                        </p:tgtEl>
                                        <p:attrNameLst>
                                          <p:attrName>style.visibility</p:attrName>
                                        </p:attrNameLst>
                                      </p:cBhvr>
                                      <p:to>
                                        <p:strVal val="visible"/>
                                      </p:to>
                                    </p:set>
                                    <p:anim calcmode="lin" valueType="num">
                                      <p:cBhvr>
                                        <p:cTn id="21" dur="500" fill="hold"/>
                                        <p:tgtEl>
                                          <p:spTgt spid="128"/>
                                        </p:tgtEl>
                                        <p:attrNameLst>
                                          <p:attrName>ppt_w</p:attrName>
                                        </p:attrNameLst>
                                      </p:cBhvr>
                                      <p:tavLst>
                                        <p:tav tm="0">
                                          <p:val>
                                            <p:fltVal val="0"/>
                                          </p:val>
                                        </p:tav>
                                        <p:tav tm="100000">
                                          <p:val>
                                            <p:strVal val="#ppt_w"/>
                                          </p:val>
                                        </p:tav>
                                      </p:tavLst>
                                    </p:anim>
                                    <p:anim calcmode="lin" valueType="num">
                                      <p:cBhvr>
                                        <p:cTn id="22" dur="500" fill="hold"/>
                                        <p:tgtEl>
                                          <p:spTgt spid="128"/>
                                        </p:tgtEl>
                                        <p:attrNameLst>
                                          <p:attrName>ppt_h</p:attrName>
                                        </p:attrNameLst>
                                      </p:cBhvr>
                                      <p:tavLst>
                                        <p:tav tm="0">
                                          <p:val>
                                            <p:fltVal val="0"/>
                                          </p:val>
                                        </p:tav>
                                        <p:tav tm="100000">
                                          <p:val>
                                            <p:strVal val="#ppt_h"/>
                                          </p:val>
                                        </p:tav>
                                      </p:tavLst>
                                    </p:anim>
                                    <p:animEffect transition="in" filter="fade">
                                      <p:cBhvr>
                                        <p:cTn id="23" dur="500"/>
                                        <p:tgtEl>
                                          <p:spTgt spid="12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29"/>
                                        </p:tgtEl>
                                        <p:attrNameLst>
                                          <p:attrName>style.visibility</p:attrName>
                                        </p:attrNameLst>
                                      </p:cBhvr>
                                      <p:to>
                                        <p:strVal val="visible"/>
                                      </p:to>
                                    </p:set>
                                    <p:anim calcmode="lin" valueType="num">
                                      <p:cBhvr>
                                        <p:cTn id="26" dur="500" fill="hold"/>
                                        <p:tgtEl>
                                          <p:spTgt spid="129"/>
                                        </p:tgtEl>
                                        <p:attrNameLst>
                                          <p:attrName>ppt_w</p:attrName>
                                        </p:attrNameLst>
                                      </p:cBhvr>
                                      <p:tavLst>
                                        <p:tav tm="0">
                                          <p:val>
                                            <p:fltVal val="0"/>
                                          </p:val>
                                        </p:tav>
                                        <p:tav tm="100000">
                                          <p:val>
                                            <p:strVal val="#ppt_w"/>
                                          </p:val>
                                        </p:tav>
                                      </p:tavLst>
                                    </p:anim>
                                    <p:anim calcmode="lin" valueType="num">
                                      <p:cBhvr>
                                        <p:cTn id="27" dur="500" fill="hold"/>
                                        <p:tgtEl>
                                          <p:spTgt spid="129"/>
                                        </p:tgtEl>
                                        <p:attrNameLst>
                                          <p:attrName>ppt_h</p:attrName>
                                        </p:attrNameLst>
                                      </p:cBhvr>
                                      <p:tavLst>
                                        <p:tav tm="0">
                                          <p:val>
                                            <p:fltVal val="0"/>
                                          </p:val>
                                        </p:tav>
                                        <p:tav tm="100000">
                                          <p:val>
                                            <p:strVal val="#ppt_h"/>
                                          </p:val>
                                        </p:tav>
                                      </p:tavLst>
                                    </p:anim>
                                    <p:animEffect transition="in" filter="fade">
                                      <p:cBhvr>
                                        <p:cTn id="28" dur="500"/>
                                        <p:tgtEl>
                                          <p:spTgt spid="1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animEffect transition="in" filter="fade">
                                      <p:cBhvr>
                                        <p:cTn id="34" dur="500"/>
                                        <p:tgtEl>
                                          <p:spTgt spid="10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02"/>
                                        </p:tgtEl>
                                        <p:attrNameLst>
                                          <p:attrName>style.visibility</p:attrName>
                                        </p:attrNameLst>
                                      </p:cBhvr>
                                      <p:to>
                                        <p:strVal val="visible"/>
                                      </p:to>
                                    </p:set>
                                    <p:anim calcmode="lin" valueType="num">
                                      <p:cBhvr>
                                        <p:cTn id="40" dur="500" fill="hold"/>
                                        <p:tgtEl>
                                          <p:spTgt spid="102"/>
                                        </p:tgtEl>
                                        <p:attrNameLst>
                                          <p:attrName>ppt_w</p:attrName>
                                        </p:attrNameLst>
                                      </p:cBhvr>
                                      <p:tavLst>
                                        <p:tav tm="0">
                                          <p:val>
                                            <p:fltVal val="0"/>
                                          </p:val>
                                        </p:tav>
                                        <p:tav tm="100000">
                                          <p:val>
                                            <p:strVal val="#ppt_w"/>
                                          </p:val>
                                        </p:tav>
                                      </p:tavLst>
                                    </p:anim>
                                    <p:anim calcmode="lin" valueType="num">
                                      <p:cBhvr>
                                        <p:cTn id="41" dur="500" fill="hold"/>
                                        <p:tgtEl>
                                          <p:spTgt spid="102"/>
                                        </p:tgtEl>
                                        <p:attrNameLst>
                                          <p:attrName>ppt_h</p:attrName>
                                        </p:attrNameLst>
                                      </p:cBhvr>
                                      <p:tavLst>
                                        <p:tav tm="0">
                                          <p:val>
                                            <p:fltVal val="0"/>
                                          </p:val>
                                        </p:tav>
                                        <p:tav tm="100000">
                                          <p:val>
                                            <p:strVal val="#ppt_h"/>
                                          </p:val>
                                        </p:tav>
                                      </p:tavLst>
                                    </p:anim>
                                    <p:animEffect transition="in" filter="fade">
                                      <p:cBhvr>
                                        <p:cTn id="42" dur="500"/>
                                        <p:tgtEl>
                                          <p:spTgt spid="10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anim calcmode="lin" valueType="num">
                                      <p:cBhvr>
                                        <p:cTn id="45" dur="500" fill="hold"/>
                                        <p:tgtEl>
                                          <p:spTgt spid="103"/>
                                        </p:tgtEl>
                                        <p:attrNameLst>
                                          <p:attrName>ppt_w</p:attrName>
                                        </p:attrNameLst>
                                      </p:cBhvr>
                                      <p:tavLst>
                                        <p:tav tm="0">
                                          <p:val>
                                            <p:fltVal val="0"/>
                                          </p:val>
                                        </p:tav>
                                        <p:tav tm="100000">
                                          <p:val>
                                            <p:strVal val="#ppt_w"/>
                                          </p:val>
                                        </p:tav>
                                      </p:tavLst>
                                    </p:anim>
                                    <p:anim calcmode="lin" valueType="num">
                                      <p:cBhvr>
                                        <p:cTn id="46" dur="500" fill="hold"/>
                                        <p:tgtEl>
                                          <p:spTgt spid="103"/>
                                        </p:tgtEl>
                                        <p:attrNameLst>
                                          <p:attrName>ppt_h</p:attrName>
                                        </p:attrNameLst>
                                      </p:cBhvr>
                                      <p:tavLst>
                                        <p:tav tm="0">
                                          <p:val>
                                            <p:fltVal val="0"/>
                                          </p:val>
                                        </p:tav>
                                        <p:tav tm="100000">
                                          <p:val>
                                            <p:strVal val="#ppt_h"/>
                                          </p:val>
                                        </p:tav>
                                      </p:tavLst>
                                    </p:anim>
                                    <p:animEffect transition="in" filter="fade">
                                      <p:cBhvr>
                                        <p:cTn id="47" dur="500"/>
                                        <p:tgtEl>
                                          <p:spTgt spid="10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 calcmode="lin" valueType="num">
                                      <p:cBhvr>
                                        <p:cTn id="50" dur="500" fill="hold"/>
                                        <p:tgtEl>
                                          <p:spTgt spid="104"/>
                                        </p:tgtEl>
                                        <p:attrNameLst>
                                          <p:attrName>ppt_w</p:attrName>
                                        </p:attrNameLst>
                                      </p:cBhvr>
                                      <p:tavLst>
                                        <p:tav tm="0">
                                          <p:val>
                                            <p:fltVal val="0"/>
                                          </p:val>
                                        </p:tav>
                                        <p:tav tm="100000">
                                          <p:val>
                                            <p:strVal val="#ppt_w"/>
                                          </p:val>
                                        </p:tav>
                                      </p:tavLst>
                                    </p:anim>
                                    <p:anim calcmode="lin" valueType="num">
                                      <p:cBhvr>
                                        <p:cTn id="51" dur="500" fill="hold"/>
                                        <p:tgtEl>
                                          <p:spTgt spid="104"/>
                                        </p:tgtEl>
                                        <p:attrNameLst>
                                          <p:attrName>ppt_h</p:attrName>
                                        </p:attrNameLst>
                                      </p:cBhvr>
                                      <p:tavLst>
                                        <p:tav tm="0">
                                          <p:val>
                                            <p:fltVal val="0"/>
                                          </p:val>
                                        </p:tav>
                                        <p:tav tm="100000">
                                          <p:val>
                                            <p:strVal val="#ppt_h"/>
                                          </p:val>
                                        </p:tav>
                                      </p:tavLst>
                                    </p:anim>
                                    <p:animEffect transition="in" filter="fade">
                                      <p:cBhvr>
                                        <p:cTn id="52" dur="500"/>
                                        <p:tgtEl>
                                          <p:spTgt spid="10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fade">
                                      <p:cBhvr>
                                        <p:cTn id="5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578" grpId="0" animBg="1"/>
      <p:bldP spid="583" grpId="0" animBg="1"/>
      <p:bldP spid="127" grpId="0" animBg="1"/>
      <p:bldP spid="128" grpId="0" animBg="1"/>
      <p:bldP spid="129" grpId="0" animBg="1"/>
      <p:bldP spid="130" grpId="0" animBg="1"/>
      <p:bldP spid="100" grpId="0" animBg="1"/>
      <p:bldP spid="101" grpId="0" animBg="1"/>
      <p:bldP spid="102" grpId="0" animBg="1"/>
      <p:bldP spid="103" grpId="0" animBg="1"/>
      <p:bldP spid="104" grpId="0" animBg="1"/>
      <p:bldP spid="10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78;p18"/>
          <p:cNvSpPr/>
          <p:nvPr/>
        </p:nvSpPr>
        <p:spPr>
          <a:xfrm>
            <a:off x="1569980" y="1225094"/>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83;p18"/>
          <p:cNvSpPr/>
          <p:nvPr/>
        </p:nvSpPr>
        <p:spPr>
          <a:xfrm>
            <a:off x="1563624" y="2162208"/>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185;p36"/>
          <p:cNvSpPr/>
          <p:nvPr/>
        </p:nvSpPr>
        <p:spPr>
          <a:xfrm>
            <a:off x="1712418" y="1342379"/>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188;p36"/>
          <p:cNvSpPr/>
          <p:nvPr/>
        </p:nvSpPr>
        <p:spPr>
          <a:xfrm>
            <a:off x="1842678" y="1447872"/>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85;p36"/>
          <p:cNvSpPr/>
          <p:nvPr/>
        </p:nvSpPr>
        <p:spPr>
          <a:xfrm>
            <a:off x="1721472" y="2276489"/>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88;p36"/>
          <p:cNvSpPr/>
          <p:nvPr/>
        </p:nvSpPr>
        <p:spPr>
          <a:xfrm>
            <a:off x="1874034" y="2381982"/>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78;p18"/>
          <p:cNvSpPr/>
          <p:nvPr/>
        </p:nvSpPr>
        <p:spPr>
          <a:xfrm>
            <a:off x="1583334" y="309772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85;p36"/>
          <p:cNvSpPr/>
          <p:nvPr/>
        </p:nvSpPr>
        <p:spPr>
          <a:xfrm>
            <a:off x="1725772" y="3215006"/>
            <a:ext cx="259618" cy="340354"/>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188;p36"/>
          <p:cNvSpPr/>
          <p:nvPr/>
        </p:nvSpPr>
        <p:spPr>
          <a:xfrm>
            <a:off x="1856032" y="3320499"/>
            <a:ext cx="166974" cy="166989"/>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p:cNvSpPr txBox="1"/>
          <p:nvPr/>
        </p:nvSpPr>
        <p:spPr>
          <a:xfrm>
            <a:off x="1345129" y="1021725"/>
            <a:ext cx="3494049" cy="701731"/>
          </a:xfrm>
          <a:prstGeom prst="rect">
            <a:avLst/>
          </a:prstGeom>
          <a:noFill/>
        </p:spPr>
        <p:txBody>
          <a:bodyPr wrap="square" rtlCol="0">
            <a:spAutoFit/>
          </a:bodyPr>
          <a:lstStyle/>
          <a:p>
            <a:pPr algn="ctr">
              <a:lnSpc>
                <a:spcPts val="5734"/>
              </a:lnSpc>
            </a:pPr>
            <a:r>
              <a:rPr lang="en-US" sz="2000" dirty="0" err="1">
                <a:solidFill>
                  <a:srgbClr val="1F69E1"/>
                </a:solidFill>
                <a:latin typeface="Fira Sans Extra Condensed SemiBold" panose="020B0604020202020204" charset="0"/>
              </a:rPr>
              <a:t>Khóa</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điện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từ</a:t>
            </a:r>
            <a:r>
              <a:rPr lang="en-US" sz="2000" dirty="0">
                <a:solidFill>
                  <a:srgbClr val="1F69E1"/>
                </a:solidFill>
                <a:latin typeface="Fira Sans Extra Condensed SemiBold" panose="020B0604020202020204" charset="0"/>
              </a:rPr>
              <a:t> </a:t>
            </a:r>
          </a:p>
        </p:txBody>
      </p:sp>
      <p:sp>
        <p:nvSpPr>
          <p:cNvPr id="17" name="TextBox 16"/>
          <p:cNvSpPr txBox="1"/>
          <p:nvPr/>
        </p:nvSpPr>
        <p:spPr>
          <a:xfrm>
            <a:off x="887943" y="2036846"/>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Led</a:t>
            </a:r>
          </a:p>
        </p:txBody>
      </p:sp>
      <p:sp>
        <p:nvSpPr>
          <p:cNvPr id="18" name="TextBox 17"/>
          <p:cNvSpPr txBox="1"/>
          <p:nvPr/>
        </p:nvSpPr>
        <p:spPr>
          <a:xfrm>
            <a:off x="1939519" y="3021988"/>
            <a:ext cx="3494049" cy="701731"/>
          </a:xfrm>
          <a:prstGeom prst="rect">
            <a:avLst/>
          </a:prstGeom>
          <a:noFill/>
        </p:spPr>
        <p:txBody>
          <a:bodyPr wrap="square" rtlCol="0">
            <a:spAutoFit/>
          </a:bodyPr>
          <a:lstStyle/>
          <a:p>
            <a:pPr algn="ctr">
              <a:lnSpc>
                <a:spcPts val="5734"/>
              </a:lnSpc>
            </a:pPr>
            <a:r>
              <a:rPr lang="en-US" sz="2000" dirty="0">
                <a:solidFill>
                  <a:srgbClr val="1F69E1"/>
                </a:solidFill>
                <a:latin typeface="Fira Sans Extra Condensed SemiBold" panose="020B0604020202020204" charset="0"/>
              </a:rPr>
              <a:t>Module </a:t>
            </a:r>
            <a:r>
              <a:rPr lang="en-US" sz="2000" dirty="0" err="1">
                <a:solidFill>
                  <a:srgbClr val="1F69E1"/>
                </a:solidFill>
                <a:latin typeface="Fira Sans Extra Condensed SemiBold" panose="020B0604020202020204" charset="0"/>
              </a:rPr>
              <a:t>Cảm</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biến</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siêu</a:t>
            </a:r>
            <a:r>
              <a:rPr lang="en-US" sz="2000" dirty="0">
                <a:solidFill>
                  <a:srgbClr val="1F69E1"/>
                </a:solidFill>
                <a:latin typeface="Fira Sans Extra Condensed SemiBold" panose="020B0604020202020204" charset="0"/>
              </a:rPr>
              <a:t> </a:t>
            </a:r>
            <a:r>
              <a:rPr lang="en-US" sz="2000" dirty="0" err="1">
                <a:solidFill>
                  <a:srgbClr val="1F69E1"/>
                </a:solidFill>
                <a:latin typeface="Fira Sans Extra Condensed SemiBold" panose="020B0604020202020204" charset="0"/>
              </a:rPr>
              <a:t>âm</a:t>
            </a:r>
            <a:endParaRPr lang="en-US" sz="2000" dirty="0">
              <a:solidFill>
                <a:srgbClr val="1F69E1"/>
              </a:solidFill>
              <a:latin typeface="Fira Sans Extra Condensed SemiBold" panose="020B0604020202020204" charset="0"/>
            </a:endParaRPr>
          </a:p>
        </p:txBody>
      </p:sp>
      <p:sp>
        <p:nvSpPr>
          <p:cNvPr id="20" name="TextBox 19"/>
          <p:cNvSpPr txBox="1"/>
          <p:nvPr/>
        </p:nvSpPr>
        <p:spPr>
          <a:xfrm>
            <a:off x="5857270" y="865347"/>
            <a:ext cx="1219013" cy="817386"/>
          </a:xfrm>
          <a:prstGeom prst="rect">
            <a:avLst/>
          </a:prstGeom>
          <a:blipFill>
            <a:blip r:embed="rId2"/>
            <a:stretch>
              <a:fillRect/>
            </a:stretch>
          </a:blipFill>
        </p:spPr>
        <p:txBody>
          <a:bodyPr wrap="square" rtlCol="0">
            <a:spAutoFit/>
          </a:bodyPr>
          <a:lstStyle/>
          <a:p>
            <a:endParaRPr lang="en-US" dirty="0"/>
          </a:p>
        </p:txBody>
      </p:sp>
      <p:sp>
        <p:nvSpPr>
          <p:cNvPr id="21" name="TextBox 20"/>
          <p:cNvSpPr txBox="1"/>
          <p:nvPr/>
        </p:nvSpPr>
        <p:spPr>
          <a:xfrm>
            <a:off x="5857270" y="1926222"/>
            <a:ext cx="1219013" cy="817386"/>
          </a:xfrm>
          <a:prstGeom prst="rect">
            <a:avLst/>
          </a:prstGeom>
          <a:blipFill>
            <a:blip r:embed="rId3"/>
            <a:stretch>
              <a:fillRect/>
            </a:stretch>
          </a:blipFill>
        </p:spPr>
        <p:txBody>
          <a:bodyPr wrap="square" rtlCol="0">
            <a:spAutoFit/>
          </a:bodyPr>
          <a:lstStyle/>
          <a:p>
            <a:endParaRPr lang="en-US" dirty="0"/>
          </a:p>
        </p:txBody>
      </p:sp>
      <p:sp>
        <p:nvSpPr>
          <p:cNvPr id="22" name="TextBox 21"/>
          <p:cNvSpPr txBox="1"/>
          <p:nvPr/>
        </p:nvSpPr>
        <p:spPr>
          <a:xfrm>
            <a:off x="5857270" y="2911806"/>
            <a:ext cx="1219013" cy="817386"/>
          </a:xfrm>
          <a:prstGeom prst="rect">
            <a:avLst/>
          </a:prstGeom>
          <a:blipFill>
            <a:blip r:embed="rId4"/>
            <a:stretch>
              <a:fillRect/>
            </a:stretch>
          </a:blipFill>
        </p:spPr>
        <p:txBody>
          <a:bodyPr wrap="square" rtlCol="0">
            <a:spAutoFit/>
          </a:bodyPr>
          <a:lstStyle/>
          <a:p>
            <a:endParaRPr lang="en-US" dirty="0"/>
          </a:p>
        </p:txBody>
      </p:sp>
    </p:spTree>
    <p:extLst>
      <p:ext uri="{BB962C8B-B14F-4D97-AF65-F5344CB8AC3E}">
        <p14:creationId xmlns:p14="http://schemas.microsoft.com/office/powerpoint/2010/main" val="7878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fltVal val="0"/>
                                          </p:val>
                                        </p:tav>
                                        <p:tav tm="100000">
                                          <p:val>
                                            <p:strVal val="#ppt_h"/>
                                          </p:val>
                                        </p:tav>
                                      </p:tavLst>
                                    </p:anim>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grpSp>
        <p:nvGrpSpPr>
          <p:cNvPr id="2150" name="Google Shape;2150;p30"/>
          <p:cNvGrpSpPr/>
          <p:nvPr/>
        </p:nvGrpSpPr>
        <p:grpSpPr>
          <a:xfrm>
            <a:off x="810674" y="375623"/>
            <a:ext cx="338587" cy="332157"/>
            <a:chOff x="-1183550" y="3586525"/>
            <a:chExt cx="296175" cy="290550"/>
          </a:xfrm>
        </p:grpSpPr>
        <p:sp>
          <p:nvSpPr>
            <p:cNvPr id="2151"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p:cNvSpPr txBox="1"/>
          <p:nvPr/>
        </p:nvSpPr>
        <p:spPr>
          <a:xfrm>
            <a:off x="5870602" y="1383429"/>
            <a:ext cx="2566467" cy="2398668"/>
          </a:xfrm>
          <a:prstGeom prst="rect">
            <a:avLst/>
          </a:prstGeom>
          <a:blipFill>
            <a:blip r:embed="rId3"/>
            <a:stretch>
              <a:fillRect/>
            </a:stretch>
          </a:blipFill>
        </p:spPr>
        <p:txBody>
          <a:bodyPr wrap="square" rtlCol="0">
            <a:spAutoFit/>
          </a:bodyPr>
          <a:lstStyle/>
          <a:p>
            <a:endParaRPr lang="en-US" dirty="0"/>
          </a:p>
        </p:txBody>
      </p:sp>
      <p:sp>
        <p:nvSpPr>
          <p:cNvPr id="5" name="TextBox 4"/>
          <p:cNvSpPr txBox="1"/>
          <p:nvPr/>
        </p:nvSpPr>
        <p:spPr>
          <a:xfrm>
            <a:off x="3031862" y="339923"/>
            <a:ext cx="2842445" cy="823302"/>
          </a:xfrm>
          <a:prstGeom prst="rect">
            <a:avLst/>
          </a:prstGeom>
          <a:noFill/>
        </p:spPr>
        <p:txBody>
          <a:bodyPr wrap="none" rtlCol="0">
            <a:spAutoFit/>
          </a:bodyPr>
          <a:lstStyle/>
          <a:p>
            <a:pPr lvl="0" algn="ctr">
              <a:lnSpc>
                <a:spcPts val="5734"/>
              </a:lnSpc>
            </a:pPr>
            <a:r>
              <a:rPr lang="en-US" sz="2800" dirty="0" smtClean="0">
                <a:solidFill>
                  <a:srgbClr val="1F69E1"/>
                </a:solidFill>
                <a:latin typeface="Fira Sans Extra Condensed SemiBold" panose="020B0604020202020204" charset="0"/>
              </a:rPr>
              <a:t>Board </a:t>
            </a:r>
            <a:r>
              <a:rPr lang="en-US" sz="2800" dirty="0">
                <a:solidFill>
                  <a:srgbClr val="1F69E1"/>
                </a:solidFill>
                <a:latin typeface="Fira Sans Extra Condensed SemiBold" panose="020B0604020202020204" charset="0"/>
              </a:rPr>
              <a:t>Arduino Uno </a:t>
            </a:r>
          </a:p>
        </p:txBody>
      </p:sp>
      <p:sp>
        <p:nvSpPr>
          <p:cNvPr id="6" name="TextBox 5"/>
          <p:cNvSpPr txBox="1"/>
          <p:nvPr/>
        </p:nvSpPr>
        <p:spPr>
          <a:xfrm>
            <a:off x="576303" y="1631102"/>
            <a:ext cx="4810205" cy="2031325"/>
          </a:xfrm>
          <a:prstGeom prst="rect">
            <a:avLst/>
          </a:prstGeom>
          <a:noFill/>
        </p:spPr>
        <p:txBody>
          <a:bodyPr wrap="square" rtlCol="0">
            <a:spAutoFit/>
          </a:bodyPr>
          <a:lstStyle/>
          <a:p>
            <a:pPr algn="just"/>
            <a:r>
              <a:rPr lang="en-US" sz="1800" dirty="0" smtClean="0">
                <a:solidFill>
                  <a:schemeClr val="tx1"/>
                </a:solidFill>
                <a:latin typeface="Roboto" panose="020B0604020202020204" charset="0"/>
                <a:ea typeface="Roboto" panose="020B0604020202020204" charset="0"/>
              </a:rPr>
              <a:t>   </a:t>
            </a:r>
            <a:r>
              <a:rPr lang="vi-VN" sz="1800" dirty="0" smtClean="0">
                <a:solidFill>
                  <a:schemeClr val="tx1"/>
                </a:solidFill>
                <a:latin typeface="Roboto" panose="020B0604020202020204" charset="0"/>
                <a:ea typeface="Roboto" panose="020B0604020202020204" charset="0"/>
              </a:rPr>
              <a:t>Arduino Uno là một bảng mạch vi điều khiển nguồn mở dựa trên vi điều khiển Microchip ATmega328 được phát triển bởi Arduino.cc. Bản chứa mạch được trang bị các bộ chân đầu vào/ đầu ra Digital và Analog có thể giao tiếp với các bảng mạch mở rộng khác nhau. </a:t>
            </a:r>
            <a:endParaRPr lang="vi-VN" sz="1800" dirty="0">
              <a:solidFill>
                <a:schemeClr val="tx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731161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50"/>
                                        </p:tgtEl>
                                        <p:attrNameLst>
                                          <p:attrName>style.visibility</p:attrName>
                                        </p:attrNameLst>
                                      </p:cBhvr>
                                      <p:to>
                                        <p:strVal val="visible"/>
                                      </p:to>
                                    </p:set>
                                    <p:anim calcmode="lin" valueType="num">
                                      <p:cBhvr>
                                        <p:cTn id="7" dur="500" fill="hold"/>
                                        <p:tgtEl>
                                          <p:spTgt spid="2150"/>
                                        </p:tgtEl>
                                        <p:attrNameLst>
                                          <p:attrName>ppt_w</p:attrName>
                                        </p:attrNameLst>
                                      </p:cBhvr>
                                      <p:tavLst>
                                        <p:tav tm="0">
                                          <p:val>
                                            <p:fltVal val="0"/>
                                          </p:val>
                                        </p:tav>
                                        <p:tav tm="100000">
                                          <p:val>
                                            <p:strVal val="#ppt_w"/>
                                          </p:val>
                                        </p:tav>
                                      </p:tavLst>
                                    </p:anim>
                                    <p:anim calcmode="lin" valueType="num">
                                      <p:cBhvr>
                                        <p:cTn id="8" dur="500" fill="hold"/>
                                        <p:tgtEl>
                                          <p:spTgt spid="2150"/>
                                        </p:tgtEl>
                                        <p:attrNameLst>
                                          <p:attrName>ppt_h</p:attrName>
                                        </p:attrNameLst>
                                      </p:cBhvr>
                                      <p:tavLst>
                                        <p:tav tm="0">
                                          <p:val>
                                            <p:fltVal val="0"/>
                                          </p:val>
                                        </p:tav>
                                        <p:tav tm="100000">
                                          <p:val>
                                            <p:strVal val="#ppt_h"/>
                                          </p:val>
                                        </p:tav>
                                      </p:tavLst>
                                    </p:anim>
                                    <p:animEffect transition="in" filter="fade">
                                      <p:cBhvr>
                                        <p:cTn id="9" dur="500"/>
                                        <p:tgtEl>
                                          <p:spTgt spid="2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50;p30"/>
          <p:cNvGrpSpPr/>
          <p:nvPr/>
        </p:nvGrpSpPr>
        <p:grpSpPr>
          <a:xfrm>
            <a:off x="810674" y="375623"/>
            <a:ext cx="338587" cy="332157"/>
            <a:chOff x="-1183550" y="3586525"/>
            <a:chExt cx="296175" cy="290550"/>
          </a:xfrm>
        </p:grpSpPr>
        <p:sp>
          <p:nvSpPr>
            <p:cNvPr id="4"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5870602" y="1383429"/>
            <a:ext cx="2566467" cy="2398668"/>
          </a:xfrm>
          <a:prstGeom prst="rect">
            <a:avLst/>
          </a:prstGeom>
          <a:blipFill>
            <a:blip r:embed="rId2"/>
            <a:stretch>
              <a:fillRect/>
            </a:stretch>
          </a:blipFill>
        </p:spPr>
        <p:txBody>
          <a:bodyPr wrap="square" rtlCol="0">
            <a:spAutoFit/>
          </a:bodyPr>
          <a:lstStyle/>
          <a:p>
            <a:endParaRPr lang="en-US" dirty="0"/>
          </a:p>
        </p:txBody>
      </p:sp>
      <p:sp>
        <p:nvSpPr>
          <p:cNvPr id="14" name="TextBox 13"/>
          <p:cNvSpPr txBox="1"/>
          <p:nvPr/>
        </p:nvSpPr>
        <p:spPr>
          <a:xfrm>
            <a:off x="2538940" y="339923"/>
            <a:ext cx="3828291" cy="1554272"/>
          </a:xfrm>
          <a:prstGeom prst="rect">
            <a:avLst/>
          </a:prstGeom>
          <a:noFill/>
        </p:spPr>
        <p:txBody>
          <a:bodyPr wrap="none" rtlCol="0">
            <a:spAutoFit/>
          </a:bodyPr>
          <a:lstStyle/>
          <a:p>
            <a:pPr lvl="0" algn="ctr">
              <a:lnSpc>
                <a:spcPts val="5734"/>
              </a:lnSpc>
            </a:pPr>
            <a:r>
              <a:rPr lang="en-US" sz="2800" dirty="0" smtClean="0">
                <a:solidFill>
                  <a:srgbClr val="1F69E1"/>
                </a:solidFill>
                <a:latin typeface="Fira Sans Extra Condensed SemiBold" panose="020B0604020202020204" charset="0"/>
              </a:rPr>
              <a:t>Module </a:t>
            </a:r>
            <a:r>
              <a:rPr lang="en-US" sz="2800" dirty="0" err="1">
                <a:solidFill>
                  <a:srgbClr val="1F69E1"/>
                </a:solidFill>
                <a:latin typeface="Fira Sans Extra Condensed SemiBold" panose="020B0604020202020204" charset="0"/>
              </a:rPr>
              <a:t>Cảm</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biến</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ánh</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sáng</a:t>
            </a: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p:txBody>
      </p:sp>
      <p:sp>
        <p:nvSpPr>
          <p:cNvPr id="15" name="TextBox 14"/>
          <p:cNvSpPr txBox="1"/>
          <p:nvPr/>
        </p:nvSpPr>
        <p:spPr>
          <a:xfrm>
            <a:off x="576303" y="1631102"/>
            <a:ext cx="4810205" cy="1754326"/>
          </a:xfrm>
          <a:prstGeom prst="rect">
            <a:avLst/>
          </a:prstGeom>
          <a:noFill/>
        </p:spPr>
        <p:txBody>
          <a:bodyPr wrap="square" rtlCol="0">
            <a:spAutoFit/>
          </a:bodyPr>
          <a:lstStyle/>
          <a:p>
            <a:pPr algn="just"/>
            <a:r>
              <a:rPr lang="en-US" sz="1800" dirty="0">
                <a:solidFill>
                  <a:schemeClr val="tx1"/>
                </a:solidFill>
                <a:latin typeface="Roboto" panose="020B0604020202020204" charset="0"/>
                <a:ea typeface="Roboto" panose="020B0604020202020204" charset="0"/>
              </a:rPr>
              <a:t>Module </a:t>
            </a:r>
            <a:r>
              <a:rPr lang="en-US" sz="1800" dirty="0" err="1">
                <a:solidFill>
                  <a:schemeClr val="tx1"/>
                </a:solidFill>
                <a:latin typeface="Roboto" panose="020B0604020202020204" charset="0"/>
                <a:ea typeface="Roboto" panose="020B0604020202020204" charset="0"/>
              </a:rPr>
              <a:t>cảm</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biến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ánh</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sáng</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là</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một</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linh</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kiện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điện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tử</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có</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điện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trở</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thay</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đổi</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giảm</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theo</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ánh</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sáng</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chiếu</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vào</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Khi</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có</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ánh</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sáng</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điện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trở</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giảm</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xuống</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mức</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một</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vài</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trăm</a:t>
            </a:r>
            <a:r>
              <a:rPr lang="en-US" sz="1800" dirty="0">
                <a:solidFill>
                  <a:schemeClr val="tx1"/>
                </a:solidFill>
                <a:latin typeface="Roboto" panose="020B0604020202020204" charset="0"/>
                <a:ea typeface="Roboto" panose="020B0604020202020204" charset="0"/>
              </a:rPr>
              <a:t> </a:t>
            </a:r>
            <a:r>
              <a:rPr lang="el-GR" sz="1800" dirty="0">
                <a:solidFill>
                  <a:schemeClr val="tx1"/>
                </a:solidFill>
                <a:latin typeface="Roboto" panose="020B0604020202020204" charset="0"/>
                <a:ea typeface="Roboto" panose="020B0604020202020204" charset="0"/>
              </a:rPr>
              <a:t>Ω. </a:t>
            </a:r>
            <a:r>
              <a:rPr lang="en-US" sz="1800" dirty="0" err="1">
                <a:solidFill>
                  <a:schemeClr val="tx1"/>
                </a:solidFill>
                <a:latin typeface="Roboto" panose="020B0604020202020204" charset="0"/>
                <a:ea typeface="Roboto" panose="020B0604020202020204" charset="0"/>
              </a:rPr>
              <a:t>Nó</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có</a:t>
            </a:r>
            <a:r>
              <a:rPr lang="en-US" sz="1800" dirty="0">
                <a:solidFill>
                  <a:schemeClr val="tx1"/>
                </a:solidFill>
                <a:latin typeface="Roboto" panose="020B0604020202020204" charset="0"/>
                <a:ea typeface="Roboto" panose="020B0604020202020204" charset="0"/>
              </a:rPr>
              <a:t> 2 </a:t>
            </a:r>
            <a:r>
              <a:rPr lang="en-US" sz="1800" dirty="0" err="1">
                <a:solidFill>
                  <a:schemeClr val="tx1"/>
                </a:solidFill>
                <a:latin typeface="Roboto" panose="020B0604020202020204" charset="0"/>
                <a:ea typeface="Roboto" panose="020B0604020202020204" charset="0"/>
              </a:rPr>
              <a:t>chân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đầu</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ra</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là</a:t>
            </a:r>
            <a:r>
              <a:rPr lang="en-US" sz="1800" dirty="0">
                <a:solidFill>
                  <a:schemeClr val="tx1"/>
                </a:solidFill>
                <a:latin typeface="Roboto" panose="020B0604020202020204" charset="0"/>
                <a:ea typeface="Roboto" panose="020B0604020202020204" charset="0"/>
              </a:rPr>
              <a:t> 2 </a:t>
            </a:r>
            <a:r>
              <a:rPr lang="en-US" sz="1800" dirty="0" err="1">
                <a:solidFill>
                  <a:schemeClr val="tx1"/>
                </a:solidFill>
                <a:latin typeface="Roboto" panose="020B0604020202020204" charset="0"/>
                <a:ea typeface="Roboto" panose="020B0604020202020204" charset="0"/>
              </a:rPr>
              <a:t>dạng</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tín</a:t>
            </a:r>
            <a:r>
              <a:rPr lang="en-US" sz="1800" dirty="0">
                <a:solidFill>
                  <a:schemeClr val="tx1"/>
                </a:solidFill>
                <a:latin typeface="Roboto" panose="020B0604020202020204" charset="0"/>
                <a:ea typeface="Roboto" panose="020B0604020202020204" charset="0"/>
              </a:rPr>
              <a:t> </a:t>
            </a:r>
            <a:r>
              <a:rPr lang="en-US" sz="1800" dirty="0" err="1">
                <a:solidFill>
                  <a:schemeClr val="tx1"/>
                </a:solidFill>
                <a:latin typeface="Roboto" panose="020B0604020202020204" charset="0"/>
                <a:ea typeface="Roboto" panose="020B0604020202020204" charset="0"/>
              </a:rPr>
              <a:t>hiệu</a:t>
            </a:r>
            <a:r>
              <a:rPr lang="en-US" sz="1800" dirty="0">
                <a:solidFill>
                  <a:schemeClr val="tx1"/>
                </a:solidFill>
                <a:latin typeface="Roboto" panose="020B0604020202020204" charset="0"/>
                <a:ea typeface="Roboto" panose="020B0604020202020204" charset="0"/>
              </a:rPr>
              <a:t> Digital (DO) </a:t>
            </a:r>
            <a:r>
              <a:rPr lang="en-US" sz="1800" dirty="0" err="1">
                <a:solidFill>
                  <a:schemeClr val="tx1"/>
                </a:solidFill>
                <a:latin typeface="Roboto" panose="020B0604020202020204" charset="0"/>
                <a:ea typeface="Roboto" panose="020B0604020202020204" charset="0"/>
              </a:rPr>
              <a:t>và</a:t>
            </a:r>
            <a:r>
              <a:rPr lang="en-US" sz="1800" dirty="0">
                <a:solidFill>
                  <a:schemeClr val="tx1"/>
                </a:solidFill>
                <a:latin typeface="Roboto" panose="020B0604020202020204" charset="0"/>
                <a:ea typeface="Roboto" panose="020B0604020202020204" charset="0"/>
              </a:rPr>
              <a:t> Analog(AO)</a:t>
            </a:r>
          </a:p>
        </p:txBody>
      </p:sp>
    </p:spTree>
    <p:extLst>
      <p:ext uri="{BB962C8B-B14F-4D97-AF65-F5344CB8AC3E}">
        <p14:creationId xmlns:p14="http://schemas.microsoft.com/office/powerpoint/2010/main" val="368530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50;p30"/>
          <p:cNvGrpSpPr/>
          <p:nvPr/>
        </p:nvGrpSpPr>
        <p:grpSpPr>
          <a:xfrm>
            <a:off x="810674" y="375623"/>
            <a:ext cx="338587" cy="332157"/>
            <a:chOff x="-1183550" y="3586525"/>
            <a:chExt cx="296175" cy="290550"/>
          </a:xfrm>
        </p:grpSpPr>
        <p:sp>
          <p:nvSpPr>
            <p:cNvPr id="4"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5870602" y="1383429"/>
            <a:ext cx="2566467" cy="2398668"/>
          </a:xfrm>
          <a:prstGeom prst="rect">
            <a:avLst/>
          </a:prstGeom>
          <a:blipFill>
            <a:blip r:embed="rId2"/>
            <a:stretch>
              <a:fillRect/>
            </a:stretch>
          </a:blipFill>
        </p:spPr>
        <p:txBody>
          <a:bodyPr wrap="square" rtlCol="0">
            <a:spAutoFit/>
          </a:bodyPr>
          <a:lstStyle/>
          <a:p>
            <a:endParaRPr lang="en-US" dirty="0"/>
          </a:p>
        </p:txBody>
      </p:sp>
      <p:sp>
        <p:nvSpPr>
          <p:cNvPr id="14" name="TextBox 13"/>
          <p:cNvSpPr txBox="1"/>
          <p:nvPr/>
        </p:nvSpPr>
        <p:spPr>
          <a:xfrm>
            <a:off x="2243186" y="339923"/>
            <a:ext cx="4419800" cy="2285241"/>
          </a:xfrm>
          <a:prstGeom prst="rect">
            <a:avLst/>
          </a:prstGeom>
          <a:noFill/>
        </p:spPr>
        <p:txBody>
          <a:bodyPr wrap="none" rtlCol="0">
            <a:spAutoFit/>
          </a:bodyPr>
          <a:lstStyle/>
          <a:p>
            <a:pPr lvl="0" algn="ctr">
              <a:lnSpc>
                <a:spcPts val="5734"/>
              </a:lnSpc>
            </a:pPr>
            <a:r>
              <a:rPr lang="en-US" sz="2800" dirty="0" smtClean="0">
                <a:solidFill>
                  <a:srgbClr val="1F69E1"/>
                </a:solidFill>
                <a:latin typeface="Fira Sans Extra Condensed SemiBold" panose="020B0604020202020204" charset="0"/>
              </a:rPr>
              <a:t> </a:t>
            </a:r>
            <a:r>
              <a:rPr lang="en-US" sz="2800" dirty="0">
                <a:solidFill>
                  <a:srgbClr val="1F69E1"/>
                </a:solidFill>
                <a:latin typeface="Fira Sans Extra Condensed SemiBold" panose="020B0604020202020204" charset="0"/>
              </a:rPr>
              <a:t>Module </a:t>
            </a:r>
            <a:r>
              <a:rPr lang="en-US" sz="2800" dirty="0" err="1">
                <a:solidFill>
                  <a:srgbClr val="1F69E1"/>
                </a:solidFill>
                <a:latin typeface="Fira Sans Extra Condensed SemiBold" panose="020B0604020202020204" charset="0"/>
              </a:rPr>
              <a:t>Cảm</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biến</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chuyển</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động</a:t>
            </a: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p:txBody>
      </p:sp>
      <p:sp>
        <p:nvSpPr>
          <p:cNvPr id="15" name="TextBox 14"/>
          <p:cNvSpPr txBox="1"/>
          <p:nvPr/>
        </p:nvSpPr>
        <p:spPr>
          <a:xfrm>
            <a:off x="469103" y="1415241"/>
            <a:ext cx="5171354" cy="2585323"/>
          </a:xfrm>
          <a:prstGeom prst="rect">
            <a:avLst/>
          </a:prstGeom>
          <a:noFill/>
        </p:spPr>
        <p:txBody>
          <a:bodyPr wrap="square" rtlCol="0">
            <a:spAutoFit/>
          </a:bodyPr>
          <a:lstStyle/>
          <a:p>
            <a:pPr algn="just"/>
            <a:r>
              <a:rPr lang="vi-VN" sz="1800" dirty="0">
                <a:solidFill>
                  <a:schemeClr val="tx1"/>
                </a:solidFill>
                <a:latin typeface="Roboto" panose="020B0604020202020204" charset="0"/>
                <a:ea typeface="Roboto" panose="020B0604020202020204" charset="0"/>
              </a:rPr>
              <a:t>Module Cảm Biến Chuyển Động HC-SR501 hay module cảm biến pir- hc-sr501 là cảm biến có khả năng nhận biết được một vật di chuyển vào vùng mà cảm biến hoạt động. Module cảm biến có thể điều chỉnh được độ nhạy nhờ 2 biến trở là Sx biến trở điều chỉnh độ nhạy của cảm biến, Tx biến trở điều chỉnh thời gian đóng của cảm biến, giúp cho cảm biến hoạt động phù hợp với những yêu cầu của người dùng.</a:t>
            </a:r>
          </a:p>
        </p:txBody>
      </p:sp>
    </p:spTree>
    <p:extLst>
      <p:ext uri="{BB962C8B-B14F-4D97-AF65-F5344CB8AC3E}">
        <p14:creationId xmlns:p14="http://schemas.microsoft.com/office/powerpoint/2010/main" val="160963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2150;p30"/>
          <p:cNvGrpSpPr/>
          <p:nvPr/>
        </p:nvGrpSpPr>
        <p:grpSpPr>
          <a:xfrm>
            <a:off x="810674" y="375623"/>
            <a:ext cx="338587" cy="332157"/>
            <a:chOff x="-1183550" y="3586525"/>
            <a:chExt cx="296175" cy="290550"/>
          </a:xfrm>
        </p:grpSpPr>
        <p:sp>
          <p:nvSpPr>
            <p:cNvPr id="4" name="Google Shape;2151;p3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52;p3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53;p3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54;p3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55;p3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56;p3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57;p3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58;p3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59;p3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p:cNvSpPr txBox="1"/>
          <p:nvPr/>
        </p:nvSpPr>
        <p:spPr>
          <a:xfrm>
            <a:off x="5870602" y="1383429"/>
            <a:ext cx="2566467" cy="2398668"/>
          </a:xfrm>
          <a:prstGeom prst="rect">
            <a:avLst/>
          </a:prstGeom>
          <a:blipFill>
            <a:blip r:embed="rId2"/>
            <a:stretch>
              <a:fillRect/>
            </a:stretch>
          </a:blipFill>
        </p:spPr>
        <p:txBody>
          <a:bodyPr wrap="square" rtlCol="0">
            <a:spAutoFit/>
          </a:bodyPr>
          <a:lstStyle/>
          <a:p>
            <a:endParaRPr lang="en-US" dirty="0"/>
          </a:p>
        </p:txBody>
      </p:sp>
      <p:sp>
        <p:nvSpPr>
          <p:cNvPr id="14" name="TextBox 13"/>
          <p:cNvSpPr txBox="1"/>
          <p:nvPr/>
        </p:nvSpPr>
        <p:spPr>
          <a:xfrm>
            <a:off x="2588633" y="339923"/>
            <a:ext cx="3728905" cy="1554272"/>
          </a:xfrm>
          <a:prstGeom prst="rect">
            <a:avLst/>
          </a:prstGeom>
          <a:noFill/>
        </p:spPr>
        <p:txBody>
          <a:bodyPr wrap="none" rtlCol="0">
            <a:spAutoFit/>
          </a:bodyPr>
          <a:lstStyle/>
          <a:p>
            <a:pPr lvl="0" algn="ctr">
              <a:lnSpc>
                <a:spcPts val="5734"/>
              </a:lnSpc>
            </a:pPr>
            <a:r>
              <a:rPr lang="en-US" sz="2800" dirty="0" smtClean="0">
                <a:solidFill>
                  <a:srgbClr val="1F69E1"/>
                </a:solidFill>
                <a:latin typeface="Fira Sans Extra Condensed SemiBold" panose="020B0604020202020204" charset="0"/>
              </a:rPr>
              <a:t> </a:t>
            </a:r>
            <a:r>
              <a:rPr lang="en-US" sz="2800" dirty="0">
                <a:solidFill>
                  <a:srgbClr val="1F69E1"/>
                </a:solidFill>
                <a:latin typeface="Fira Sans Extra Condensed SemiBold" panose="020B0604020202020204" charset="0"/>
              </a:rPr>
              <a:t>Module </a:t>
            </a:r>
            <a:r>
              <a:rPr lang="en-US" sz="2800" dirty="0" err="1">
                <a:solidFill>
                  <a:srgbClr val="1F69E1"/>
                </a:solidFill>
                <a:latin typeface="Fira Sans Extra Condensed SemiBold" panose="020B0604020202020204" charset="0"/>
              </a:rPr>
              <a:t>Cảm</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biến</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siêu</a:t>
            </a:r>
            <a:r>
              <a:rPr lang="en-US" sz="2800" dirty="0">
                <a:solidFill>
                  <a:srgbClr val="1F69E1"/>
                </a:solidFill>
                <a:latin typeface="Fira Sans Extra Condensed SemiBold" panose="020B0604020202020204" charset="0"/>
              </a:rPr>
              <a:t> </a:t>
            </a:r>
            <a:r>
              <a:rPr lang="en-US" sz="2800" dirty="0" err="1">
                <a:solidFill>
                  <a:srgbClr val="1F69E1"/>
                </a:solidFill>
                <a:latin typeface="Fira Sans Extra Condensed SemiBold" panose="020B0604020202020204" charset="0"/>
              </a:rPr>
              <a:t>âm</a:t>
            </a:r>
            <a:endParaRPr lang="en-US" sz="2800" dirty="0">
              <a:solidFill>
                <a:srgbClr val="1F69E1"/>
              </a:solidFill>
              <a:latin typeface="Fira Sans Extra Condensed SemiBold" panose="020B0604020202020204" charset="0"/>
            </a:endParaRPr>
          </a:p>
          <a:p>
            <a:pPr lvl="0" algn="ctr">
              <a:lnSpc>
                <a:spcPts val="5734"/>
              </a:lnSpc>
            </a:pPr>
            <a:endParaRPr lang="en-US" sz="2800" dirty="0">
              <a:solidFill>
                <a:srgbClr val="1F69E1"/>
              </a:solidFill>
              <a:latin typeface="Fira Sans Extra Condensed SemiBold" panose="020B0604020202020204" charset="0"/>
            </a:endParaRPr>
          </a:p>
        </p:txBody>
      </p:sp>
      <p:sp>
        <p:nvSpPr>
          <p:cNvPr id="15" name="TextBox 14"/>
          <p:cNvSpPr txBox="1"/>
          <p:nvPr/>
        </p:nvSpPr>
        <p:spPr>
          <a:xfrm>
            <a:off x="530199" y="1473773"/>
            <a:ext cx="4810205" cy="2308324"/>
          </a:xfrm>
          <a:prstGeom prst="rect">
            <a:avLst/>
          </a:prstGeom>
          <a:noFill/>
        </p:spPr>
        <p:txBody>
          <a:bodyPr wrap="square" rtlCol="0">
            <a:spAutoFit/>
          </a:bodyPr>
          <a:lstStyle/>
          <a:p>
            <a:pPr algn="just"/>
            <a:r>
              <a:rPr lang="vi-VN" sz="1800" dirty="0">
                <a:solidFill>
                  <a:schemeClr val="tx1"/>
                </a:solidFill>
                <a:latin typeface="Roboto" panose="020B0604020202020204" charset="0"/>
                <a:ea typeface="Roboto" panose="020B0604020202020204" charset="0"/>
              </a:rPr>
              <a:t>Cảm biến siêu âm HC-SR04 là một dạng cảm biến module. Hoạt động theonguyên lý phản xạ sóng siêu âm. Cảm biến gồm 2 module.1 module phát ra sóng siêu âm và 1 module thu sóng siêu âm phản xạ về. Bằng cách đo thời gian từ lúc phát đến lúc nhận sóng ta sẽ tính được khoảng cách từ cảm biến đến chướng ngại vật. </a:t>
            </a:r>
          </a:p>
        </p:txBody>
      </p:sp>
      <p:sp>
        <p:nvSpPr>
          <p:cNvPr id="16" name="TextBox 15"/>
          <p:cNvSpPr txBox="1"/>
          <p:nvPr/>
        </p:nvSpPr>
        <p:spPr>
          <a:xfrm>
            <a:off x="1470053" y="4117717"/>
            <a:ext cx="6840334" cy="707886"/>
          </a:xfrm>
          <a:prstGeom prst="rect">
            <a:avLst/>
          </a:prstGeom>
          <a:noFill/>
        </p:spPr>
        <p:txBody>
          <a:bodyPr wrap="none" rtlCol="0">
            <a:spAutoFit/>
          </a:bodyPr>
          <a:lstStyle/>
          <a:p>
            <a:r>
              <a:rPr lang="en-US" sz="2000" dirty="0" err="1">
                <a:solidFill>
                  <a:srgbClr val="1E1D1D"/>
                </a:solidFill>
                <a:latin typeface="Roboto" panose="020B0604020202020204" charset="0"/>
                <a:ea typeface="Roboto" panose="020B0604020202020204" charset="0"/>
              </a:rPr>
              <a:t>Khoảng</a:t>
            </a:r>
            <a:r>
              <a:rPr lang="en-US" sz="2000" dirty="0">
                <a:solidFill>
                  <a:srgbClr val="1E1D1D"/>
                </a:solidFill>
                <a:latin typeface="Roboto" panose="020B0604020202020204" charset="0"/>
                <a:ea typeface="Roboto" panose="020B0604020202020204" charset="0"/>
              </a:rPr>
              <a:t> </a:t>
            </a:r>
            <a:r>
              <a:rPr lang="en-US" sz="2000" dirty="0" err="1">
                <a:solidFill>
                  <a:srgbClr val="1E1D1D"/>
                </a:solidFill>
                <a:latin typeface="Roboto" panose="020B0604020202020204" charset="0"/>
                <a:ea typeface="Roboto" panose="020B0604020202020204" charset="0"/>
              </a:rPr>
              <a:t>cách</a:t>
            </a:r>
            <a:r>
              <a:rPr lang="en-US" sz="2000" dirty="0">
                <a:solidFill>
                  <a:srgbClr val="1E1D1D"/>
                </a:solidFill>
                <a:latin typeface="Roboto" panose="020B0604020202020204" charset="0"/>
                <a:ea typeface="Roboto" panose="020B0604020202020204" charset="0"/>
              </a:rPr>
              <a:t> = (</a:t>
            </a:r>
            <a:r>
              <a:rPr lang="en-US" sz="2000" dirty="0" err="1">
                <a:solidFill>
                  <a:srgbClr val="1E1D1D"/>
                </a:solidFill>
                <a:latin typeface="Roboto" panose="020B0604020202020204" charset="0"/>
                <a:ea typeface="Roboto" panose="020B0604020202020204" charset="0"/>
              </a:rPr>
              <a:t>thời</a:t>
            </a:r>
            <a:r>
              <a:rPr lang="en-US" sz="2000" dirty="0">
                <a:solidFill>
                  <a:srgbClr val="1E1D1D"/>
                </a:solidFill>
                <a:latin typeface="Roboto" panose="020B0604020202020204" charset="0"/>
                <a:ea typeface="Roboto" panose="020B0604020202020204" charset="0"/>
              </a:rPr>
              <a:t> </a:t>
            </a:r>
            <a:r>
              <a:rPr lang="en-US" sz="2000" dirty="0" err="1">
                <a:solidFill>
                  <a:srgbClr val="1E1D1D"/>
                </a:solidFill>
                <a:latin typeface="Roboto" panose="020B0604020202020204" charset="0"/>
                <a:ea typeface="Roboto" panose="020B0604020202020204" charset="0"/>
              </a:rPr>
              <a:t>gian</a:t>
            </a:r>
            <a:r>
              <a:rPr lang="en-US" sz="2000" dirty="0">
                <a:solidFill>
                  <a:srgbClr val="1E1D1D"/>
                </a:solidFill>
                <a:latin typeface="Roboto" panose="020B0604020202020204" charset="0"/>
                <a:ea typeface="Roboto" panose="020B0604020202020204" charset="0"/>
              </a:rPr>
              <a:t> * </a:t>
            </a:r>
            <a:r>
              <a:rPr lang="en-US" sz="2000" dirty="0" err="1">
                <a:solidFill>
                  <a:srgbClr val="1E1D1D"/>
                </a:solidFill>
                <a:latin typeface="Roboto" panose="020B0604020202020204" charset="0"/>
                <a:ea typeface="Roboto" panose="020B0604020202020204" charset="0"/>
              </a:rPr>
              <a:t>vận</a:t>
            </a:r>
            <a:r>
              <a:rPr lang="en-US" sz="2000" dirty="0">
                <a:solidFill>
                  <a:srgbClr val="1E1D1D"/>
                </a:solidFill>
                <a:latin typeface="Roboto" panose="020B0604020202020204" charset="0"/>
                <a:ea typeface="Roboto" panose="020B0604020202020204" charset="0"/>
              </a:rPr>
              <a:t> </a:t>
            </a:r>
            <a:r>
              <a:rPr lang="en-US" sz="2000" dirty="0" err="1">
                <a:solidFill>
                  <a:srgbClr val="1E1D1D"/>
                </a:solidFill>
                <a:latin typeface="Roboto" panose="020B0604020202020204" charset="0"/>
                <a:ea typeface="Roboto" panose="020B0604020202020204" charset="0"/>
              </a:rPr>
              <a:t>tốc</a:t>
            </a:r>
            <a:r>
              <a:rPr lang="en-US" sz="2000" dirty="0">
                <a:solidFill>
                  <a:srgbClr val="1E1D1D"/>
                </a:solidFill>
                <a:latin typeface="Roboto" panose="020B0604020202020204" charset="0"/>
                <a:ea typeface="Roboto" panose="020B0604020202020204" charset="0"/>
              </a:rPr>
              <a:t> </a:t>
            </a:r>
            <a:r>
              <a:rPr lang="en-US" sz="2000" dirty="0" err="1">
                <a:solidFill>
                  <a:srgbClr val="1E1D1D"/>
                </a:solidFill>
                <a:latin typeface="Roboto" panose="020B0604020202020204" charset="0"/>
                <a:ea typeface="Roboto" panose="020B0604020202020204" charset="0"/>
              </a:rPr>
              <a:t>âm</a:t>
            </a:r>
            <a:r>
              <a:rPr lang="en-US" sz="2000" dirty="0">
                <a:solidFill>
                  <a:srgbClr val="1E1D1D"/>
                </a:solidFill>
                <a:latin typeface="Roboto" panose="020B0604020202020204" charset="0"/>
                <a:ea typeface="Roboto" panose="020B0604020202020204" charset="0"/>
              </a:rPr>
              <a:t> </a:t>
            </a:r>
            <a:r>
              <a:rPr lang="en-US" sz="2000" dirty="0" err="1">
                <a:solidFill>
                  <a:srgbClr val="1E1D1D"/>
                </a:solidFill>
                <a:latin typeface="Roboto" panose="020B0604020202020204" charset="0"/>
                <a:ea typeface="Roboto" panose="020B0604020202020204" charset="0"/>
              </a:rPr>
              <a:t>thanh</a:t>
            </a:r>
            <a:r>
              <a:rPr lang="en-US" sz="2000" dirty="0">
                <a:solidFill>
                  <a:srgbClr val="1E1D1D"/>
                </a:solidFill>
                <a:latin typeface="Roboto" panose="020B0604020202020204" charset="0"/>
                <a:ea typeface="Roboto" panose="020B0604020202020204" charset="0"/>
              </a:rPr>
              <a:t> (340 m/s) / 2</a:t>
            </a:r>
          </a:p>
          <a:p>
            <a:endParaRPr lang="en-US" sz="20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122300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1077</Words>
  <Application>Microsoft Office PowerPoint</Application>
  <PresentationFormat>On-screen Show (16:9)</PresentationFormat>
  <Paragraphs>66</Paragraphs>
  <Slides>17</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Proxima Nova Semibold</vt:lpstr>
      <vt:lpstr>Proxima Nova</vt:lpstr>
      <vt:lpstr>Arial</vt:lpstr>
      <vt:lpstr>Muli Extra Light</vt:lpstr>
      <vt:lpstr>Fira Sans Extra Condensed SemiBold</vt:lpstr>
      <vt:lpstr>Palatino Linotype</vt:lpstr>
      <vt:lpstr>Roboto</vt:lpstr>
      <vt:lpstr>Data Migration Process Infographics by Slidesgo</vt:lpstr>
      <vt:lpstr>Slidesgo Final Pages</vt:lpstr>
      <vt:lpstr>Đề bài: Điều khiển thiết bị trong nhà thông minh </vt:lpstr>
      <vt:lpstr>CÁC THÀNH VIÊN NHÓM</vt:lpstr>
      <vt:lpstr>PowerPoint Presentation</vt:lpstr>
      <vt:lpstr>II. THIẾC BỊ PHẦN CỨNG VÀ SƠ ĐỒ ĐẤU NỐI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 PHẦN MỀM - CODE</vt:lpstr>
      <vt:lpstr>III. PHẦN MỀM - CODE</vt:lpstr>
      <vt:lpstr>IV. KẾT QUẢ</vt:lpstr>
      <vt:lpstr>V.TỔNG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CÁC HỆ THỐNG THÔNG TIN TRONG DOANH NGHIỆP</dc:title>
  <dc:creator>PC</dc:creator>
  <cp:lastModifiedBy>Phan Toan Y</cp:lastModifiedBy>
  <cp:revision>56</cp:revision>
  <dcterms:modified xsi:type="dcterms:W3CDTF">2023-03-18T02:23:19Z</dcterms:modified>
</cp:coreProperties>
</file>